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1135" r:id="rId3"/>
    <p:sldId id="1136" r:id="rId4"/>
    <p:sldId id="1143" r:id="rId5"/>
    <p:sldId id="1141" r:id="rId6"/>
    <p:sldId id="1142" r:id="rId7"/>
    <p:sldId id="1156" r:id="rId8"/>
    <p:sldId id="1144" r:id="rId9"/>
    <p:sldId id="1145" r:id="rId10"/>
    <p:sldId id="1146" r:id="rId11"/>
    <p:sldId id="1152" r:id="rId12"/>
    <p:sldId id="1147" r:id="rId13"/>
    <p:sldId id="1148" r:id="rId14"/>
    <p:sldId id="1153" r:id="rId15"/>
    <p:sldId id="1154" r:id="rId16"/>
    <p:sldId id="1155" r:id="rId17"/>
    <p:sldId id="1140" r:id="rId18"/>
    <p:sldId id="1149" r:id="rId19"/>
    <p:sldId id="1157" r:id="rId20"/>
    <p:sldId id="1089" r:id="rId21"/>
    <p:sldId id="1091" r:id="rId22"/>
    <p:sldId id="1090" r:id="rId23"/>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4" autoAdjust="0"/>
    <p:restoredTop sz="93018"/>
  </p:normalViewPr>
  <p:slideViewPr>
    <p:cSldViewPr snapToGrid="0" snapToObjects="1">
      <p:cViewPr varScale="1">
        <p:scale>
          <a:sx n="67" d="100"/>
          <a:sy n="67" d="100"/>
        </p:scale>
        <p:origin x="16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363" cy="511731"/>
          </a:xfrm>
          <a:prstGeom prst="rect">
            <a:avLst/>
          </a:prstGeom>
        </p:spPr>
        <p:txBody>
          <a:bodyPr vert="horz" lIns="99039" tIns="49520" rIns="99039" bIns="49520"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1"/>
            <a:ext cx="3076363" cy="511731"/>
          </a:xfrm>
          <a:prstGeom prst="rect">
            <a:avLst/>
          </a:prstGeom>
        </p:spPr>
        <p:txBody>
          <a:bodyPr vert="horz" lIns="99039" tIns="49520" rIns="99039" bIns="49520" rtlCol="0"/>
          <a:lstStyle>
            <a:lvl1pPr algn="r">
              <a:defRPr sz="1300"/>
            </a:lvl1pPr>
          </a:lstStyle>
          <a:p>
            <a:fld id="{650C4CAB-FA8D-3C49-A370-9B79F17DA540}" type="datetimeFigureOut">
              <a:rPr kumimoji="1" lang="ja-JP" altLang="en-US" smtClean="0"/>
              <a:t>2021/10/26</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20" rIns="99039" bIns="49520"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9039" tIns="49520" rIns="99039" bIns="495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9039" tIns="49520" rIns="99039" bIns="49520"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3" cy="511731"/>
          </a:xfrm>
          <a:prstGeom prst="rect">
            <a:avLst/>
          </a:prstGeom>
        </p:spPr>
        <p:txBody>
          <a:bodyPr vert="horz" lIns="99039" tIns="49520" rIns="99039" bIns="49520" rtlCol="0" anchor="b"/>
          <a:lstStyle>
            <a:lvl1pPr algn="r">
              <a:defRPr sz="1300"/>
            </a:lvl1pPr>
          </a:lstStyle>
          <a:p>
            <a:fld id="{0AF2CB7B-5F3C-3347-B234-89F1DD0D0762}" type="slidenum">
              <a:rPr kumimoji="1" lang="ja-JP" altLang="en-US" smtClean="0"/>
              <a:t>‹#›</a:t>
            </a:fld>
            <a:endParaRPr kumimoji="1" lang="ja-JP" altLang="en-US"/>
          </a:p>
        </p:txBody>
      </p:sp>
    </p:spTree>
    <p:extLst>
      <p:ext uri="{BB962C8B-B14F-4D97-AF65-F5344CB8AC3E}">
        <p14:creationId xmlns:p14="http://schemas.microsoft.com/office/powerpoint/2010/main" val="28067791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2A31AC-BF0A-2F45-B0B7-F9A2E0065DA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740666-3BCA-6849-933D-6702DD1705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F6A20BE-D926-6943-9788-63B02CBA5D8D}"/>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71C1F8F0-5708-DD47-B808-7468F1DA14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39749C-D1F5-D34B-B100-DB91335F4214}"/>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114426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BB8DD-EBD3-8549-AA16-14375E8B98E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4A8996-0119-614A-B72E-EAEC3EF97638}"/>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C9B406-A478-4C4A-8FF5-D5C6C7B3309B}"/>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916F43B6-A150-AC4B-A482-4DCC50D46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CBDBC2-25EB-7849-98D8-021D715EEAE7}"/>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384865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26B9175-A61E-6148-A2E1-368A92789AD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0F3646-A6CD-EF4E-9F3E-B3A10FB97596}"/>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7B030-CEE1-A149-A7C2-E628A5FF56D8}"/>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D3B8107D-EDEC-FE43-914E-BEBEA66E25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ED45C2-835D-6048-8199-914E6C5DD92B}"/>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164854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8BE47-9914-BF4C-8A4F-1E69D6FA2B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71C4EE-AE42-CC44-948B-766A8CD0B868}"/>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3D8981-1FF9-734A-993B-FD59930708C5}"/>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14A224AF-5D52-5A43-83F9-4956ECF83C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DACDBC-420D-3842-A469-D79CA255D8F4}"/>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44339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4FD37-7B6F-944D-A210-820444A8FA78}"/>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FB1374-33B5-1343-9C85-69B60A850009}"/>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C4FCFC-AAD8-0A40-B2C8-C2D3C8CDF794}"/>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A0BF9738-108C-5942-A725-6C8792FC89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058141-2DC7-A948-A28D-595A1058C2F6}"/>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87444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2E60B-2577-0C4F-96F1-8518A1626B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D3B68D-8FB7-4D4C-88E4-D9F1A00F0C82}"/>
              </a:ext>
            </a:extLst>
          </p:cNvPr>
          <p:cNvSpPr>
            <a:spLocks noGrp="1"/>
          </p:cNvSpPr>
          <p:nvPr>
            <p:ph sz="half" idx="1"/>
          </p:nvPr>
        </p:nvSpPr>
        <p:spPr>
          <a:xfrm>
            <a:off x="6286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D34DF4F-D131-0542-83BD-4E9646BA4658}"/>
              </a:ext>
            </a:extLst>
          </p:cNvPr>
          <p:cNvSpPr>
            <a:spLocks noGrp="1"/>
          </p:cNvSpPr>
          <p:nvPr>
            <p:ph sz="half" idx="2"/>
          </p:nvPr>
        </p:nvSpPr>
        <p:spPr>
          <a:xfrm>
            <a:off x="4629150" y="1825625"/>
            <a:ext cx="38862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F1F6555-8481-8146-A3BC-519433B7B76A}"/>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6" name="フッター プレースホルダー 5">
            <a:extLst>
              <a:ext uri="{FF2B5EF4-FFF2-40B4-BE49-F238E27FC236}">
                <a16:creationId xmlns:a16="http://schemas.microsoft.com/office/drawing/2014/main" id="{E4B9BAE2-524D-E541-A5BA-49EF9D5AB2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61A1AB-6C38-3044-9D78-1045FAE13A0E}"/>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185747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60FB0-D9C5-5144-967E-F9BF4C1C56B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E706D9-01CE-CD42-81BF-6617DDA0790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BBB79C3-9C6D-6E44-8783-8A470AE027D7}"/>
              </a:ext>
            </a:extLst>
          </p:cNvPr>
          <p:cNvSpPr>
            <a:spLocks noGrp="1"/>
          </p:cNvSpPr>
          <p:nvPr>
            <p:ph sz="half" idx="2"/>
          </p:nvPr>
        </p:nvSpPr>
        <p:spPr>
          <a:xfrm>
            <a:off x="629842" y="2505075"/>
            <a:ext cx="3868340"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671F40F-2D48-AB49-9C5F-87F0CC00324C}"/>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FE42C799-D1CA-6A4D-8EF3-EC8338476B0F}"/>
              </a:ext>
            </a:extLst>
          </p:cNvPr>
          <p:cNvSpPr>
            <a:spLocks noGrp="1"/>
          </p:cNvSpPr>
          <p:nvPr>
            <p:ph sz="quarter" idx="4"/>
          </p:nvPr>
        </p:nvSpPr>
        <p:spPr>
          <a:xfrm>
            <a:off x="4629150" y="2505075"/>
            <a:ext cx="3887391"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CD66A7-D5DA-5849-BA2D-4B2E7BBE8227}"/>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8" name="フッター プレースホルダー 7">
            <a:extLst>
              <a:ext uri="{FF2B5EF4-FFF2-40B4-BE49-F238E27FC236}">
                <a16:creationId xmlns:a16="http://schemas.microsoft.com/office/drawing/2014/main" id="{961D14CB-E11F-FB4E-B83F-0975F88FA5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D3995F0-2287-FA40-AD78-815285594196}"/>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236847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9F4D2-52C5-C242-9079-D80FEE2C71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7ED4A0-8C69-0F4A-8C23-F83C1893A598}"/>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4" name="フッター プレースホルダー 3">
            <a:extLst>
              <a:ext uri="{FF2B5EF4-FFF2-40B4-BE49-F238E27FC236}">
                <a16:creationId xmlns:a16="http://schemas.microsoft.com/office/drawing/2014/main" id="{26CD82DD-3BFB-954C-BC27-75B01D59B76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87667EC-6C65-0741-B483-AC4B0C5A0D09}"/>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317159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77AECE3-26F9-9E43-BEE6-CAB943C6E819}"/>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3" name="フッター プレースホルダー 2">
            <a:extLst>
              <a:ext uri="{FF2B5EF4-FFF2-40B4-BE49-F238E27FC236}">
                <a16:creationId xmlns:a16="http://schemas.microsoft.com/office/drawing/2014/main" id="{B5D71106-B1DA-9B4D-ACE6-3EB57FC842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D7279E-209B-424F-91BD-9683D0E7DC17}"/>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246196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C592C-5441-5D40-A1A1-C0F6FC818283}"/>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D4BABF-901F-AE40-BC8B-6C03156BE2D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F6720EF-0D12-B442-8090-B977B5EDF0D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8B9D89-34C8-C746-9E3D-E2E29144F2CB}"/>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6" name="フッター プレースホルダー 5">
            <a:extLst>
              <a:ext uri="{FF2B5EF4-FFF2-40B4-BE49-F238E27FC236}">
                <a16:creationId xmlns:a16="http://schemas.microsoft.com/office/drawing/2014/main" id="{CD67A2E3-9F23-0349-900A-8CBBCB60B7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20DB05-7D25-1F4D-8237-F1A0EA5888F9}"/>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324802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A1BB6F-B183-F54E-A022-6F0AA840B675}"/>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CCD47EB-7BC6-B44C-8C40-91D32F1D28C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37AB2B3-ACD2-794D-A937-0C409AC4BF8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897B9E-BC04-9D42-8082-585AF915B24F}"/>
              </a:ext>
            </a:extLst>
          </p:cNvPr>
          <p:cNvSpPr>
            <a:spLocks noGrp="1"/>
          </p:cNvSpPr>
          <p:nvPr>
            <p:ph type="dt" sz="half" idx="10"/>
          </p:nvPr>
        </p:nvSpPr>
        <p:spPr/>
        <p:txBody>
          <a:bodyPr/>
          <a:lstStyle/>
          <a:p>
            <a:fld id="{10219D04-2D70-F84D-9112-2B96D150DC42}" type="datetimeFigureOut">
              <a:rPr kumimoji="1" lang="ja-JP" altLang="en-US" smtClean="0"/>
              <a:t>2021/10/26</a:t>
            </a:fld>
            <a:endParaRPr kumimoji="1" lang="ja-JP" altLang="en-US"/>
          </a:p>
        </p:txBody>
      </p:sp>
      <p:sp>
        <p:nvSpPr>
          <p:cNvPr id="6" name="フッター プレースホルダー 5">
            <a:extLst>
              <a:ext uri="{FF2B5EF4-FFF2-40B4-BE49-F238E27FC236}">
                <a16:creationId xmlns:a16="http://schemas.microsoft.com/office/drawing/2014/main" id="{F8112098-C925-574E-8A5A-08A61DE12A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95FCD0-77F3-2F43-B4F0-02627986704C}"/>
              </a:ext>
            </a:extLst>
          </p:cNvPr>
          <p:cNvSpPr>
            <a:spLocks noGrp="1"/>
          </p:cNvSpPr>
          <p:nvPr>
            <p:ph type="sldNum" sz="quarter" idx="12"/>
          </p:nvPr>
        </p:nvSpPr>
        <p:spPr/>
        <p:txBody>
          <a:body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211282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CE1D953-0E9F-6741-B0FF-32107EF9A8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696520-CB14-9848-8BB4-B40A52BDE8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3DD6FA-2BBF-4C4F-A772-CB79C274EE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19D04-2D70-F84D-9112-2B96D150DC42}" type="datetimeFigureOut">
              <a:rPr kumimoji="1" lang="ja-JP" altLang="en-US" smtClean="0"/>
              <a:t>2021/10/26</a:t>
            </a:fld>
            <a:endParaRPr kumimoji="1" lang="ja-JP" altLang="en-US"/>
          </a:p>
        </p:txBody>
      </p:sp>
      <p:sp>
        <p:nvSpPr>
          <p:cNvPr id="5" name="フッター プレースホルダー 4">
            <a:extLst>
              <a:ext uri="{FF2B5EF4-FFF2-40B4-BE49-F238E27FC236}">
                <a16:creationId xmlns:a16="http://schemas.microsoft.com/office/drawing/2014/main" id="{1CC98E70-9641-2345-B989-A23C0A0DCA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0A36C4-F939-7440-B346-33E417480D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B136F-A5D8-F34F-A0F6-DB6643F75218}" type="slidenum">
              <a:rPr kumimoji="1" lang="ja-JP" altLang="en-US" smtClean="0"/>
              <a:t>‹#›</a:t>
            </a:fld>
            <a:endParaRPr kumimoji="1" lang="ja-JP" altLang="en-US"/>
          </a:p>
        </p:txBody>
      </p:sp>
    </p:spTree>
    <p:extLst>
      <p:ext uri="{BB962C8B-B14F-4D97-AF65-F5344CB8AC3E}">
        <p14:creationId xmlns:p14="http://schemas.microsoft.com/office/powerpoint/2010/main" val="3979797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33D5F-E7C3-AF46-82BD-65A0066936AB}"/>
              </a:ext>
            </a:extLst>
          </p:cNvPr>
          <p:cNvSpPr>
            <a:spLocks noGrp="1"/>
          </p:cNvSpPr>
          <p:nvPr>
            <p:ph type="ctrTitle"/>
          </p:nvPr>
        </p:nvSpPr>
        <p:spPr>
          <a:xfrm>
            <a:off x="300279" y="796355"/>
            <a:ext cx="8543441" cy="1271587"/>
          </a:xfrm>
          <a:solidFill>
            <a:schemeClr val="tx2">
              <a:lumMod val="75000"/>
            </a:schemeClr>
          </a:solidFill>
        </p:spPr>
        <p:txBody>
          <a:bodyPr>
            <a:normAutofit fontScale="90000"/>
          </a:bodyPr>
          <a:lstStyle/>
          <a:p>
            <a:br>
              <a:rPr kumimoji="1" lang="en-US" altLang="ja-JP" sz="4000" dirty="0">
                <a:solidFill>
                  <a:schemeClr val="bg1"/>
                </a:solidFill>
              </a:rPr>
            </a:br>
            <a:br>
              <a:rPr kumimoji="1" lang="en-US" altLang="ja-JP" sz="4000" dirty="0">
                <a:solidFill>
                  <a:schemeClr val="bg1"/>
                </a:solidFill>
              </a:rPr>
            </a:br>
            <a:br>
              <a:rPr kumimoji="1" lang="en-US" altLang="ja-JP" sz="4000" dirty="0">
                <a:solidFill>
                  <a:schemeClr val="bg1"/>
                </a:solidFill>
              </a:rPr>
            </a:br>
            <a:br>
              <a:rPr lang="en-US" altLang="ja-JP" sz="4000" dirty="0">
                <a:solidFill>
                  <a:schemeClr val="bg1"/>
                </a:solidFill>
              </a:rPr>
            </a:br>
            <a:r>
              <a:rPr kumimoji="1" lang="ja-JP" altLang="en-US" sz="20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　</a:t>
            </a:r>
            <a:br>
              <a:rPr kumimoji="1" lang="en-US" altLang="ja-JP" sz="49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br>
            <a:r>
              <a:rPr kumimoji="1" lang="ja-JP" altLang="en-US" sz="44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こどもの</a:t>
            </a:r>
            <a:r>
              <a:rPr lang="ja-JP" altLang="en-US" sz="44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新型コロナウイルス感染症</a:t>
            </a:r>
            <a:br>
              <a:rPr lang="en-US" altLang="ja-JP" sz="44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br>
            <a:r>
              <a:rPr lang="ja-JP" altLang="en-US" sz="44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現状と課題</a:t>
            </a:r>
            <a:endParaRPr kumimoji="1" lang="ja-JP" altLang="en-US" sz="4400" b="1" dirty="0">
              <a:solidFill>
                <a:schemeClr val="bg1"/>
              </a:solidFill>
              <a:latin typeface="ＭＳ ゴシック"/>
              <a:ea typeface="ＭＳ ゴシック"/>
              <a:cs typeface="ＭＳ ゴシック"/>
            </a:endParaRPr>
          </a:p>
        </p:txBody>
      </p:sp>
      <p:sp>
        <p:nvSpPr>
          <p:cNvPr id="3" name="字幕 2">
            <a:extLst>
              <a:ext uri="{FF2B5EF4-FFF2-40B4-BE49-F238E27FC236}">
                <a16:creationId xmlns:a16="http://schemas.microsoft.com/office/drawing/2014/main" id="{FA74F337-9183-F742-8286-7D65BF0FD492}"/>
              </a:ext>
            </a:extLst>
          </p:cNvPr>
          <p:cNvSpPr>
            <a:spLocks noGrp="1"/>
          </p:cNvSpPr>
          <p:nvPr>
            <p:ph type="subTitle" idx="1"/>
          </p:nvPr>
        </p:nvSpPr>
        <p:spPr>
          <a:xfrm>
            <a:off x="1143000" y="5608320"/>
            <a:ext cx="6858000" cy="1024954"/>
          </a:xfrm>
        </p:spPr>
        <p:txBody>
          <a:bodyPr>
            <a:normAutofit/>
          </a:bodyPr>
          <a:lstStyle/>
          <a:p>
            <a:r>
              <a:rPr kumimoji="1" lang="ja-JP" altLang="en-US" dirty="0">
                <a:latin typeface="+mn-ea"/>
                <a:cs typeface="ＭＳ ゴシック"/>
              </a:rPr>
              <a:t>国立成育医療研究センター</a:t>
            </a:r>
            <a:endParaRPr kumimoji="1" lang="en-US" altLang="ja-JP" dirty="0">
              <a:latin typeface="+mn-ea"/>
              <a:cs typeface="ＭＳ ゴシック"/>
            </a:endParaRPr>
          </a:p>
          <a:p>
            <a:r>
              <a:rPr lang="ja-JP" altLang="en-US" dirty="0">
                <a:latin typeface="+mn-ea"/>
                <a:cs typeface="ＭＳ ゴシック"/>
              </a:rPr>
              <a:t>五十嵐　隆</a:t>
            </a:r>
            <a:endParaRPr lang="en-US" altLang="ja-JP" dirty="0">
              <a:latin typeface="+mn-ea"/>
              <a:cs typeface="ＭＳ ゴシック"/>
            </a:endParaRPr>
          </a:p>
        </p:txBody>
      </p:sp>
      <p:pic>
        <p:nvPicPr>
          <p:cNvPr id="4" name="Picture 2" descr="国立成育医療センター研究所1"/>
          <p:cNvPicPr>
            <a:picLocks noChangeAspect="1" noChangeArrowheads="1"/>
          </p:cNvPicPr>
          <p:nvPr/>
        </p:nvPicPr>
        <p:blipFill>
          <a:blip r:embed="rId2">
            <a:lum bright="14000" contrast="-8000"/>
            <a:extLst>
              <a:ext uri="{28A0092B-C50C-407E-A947-70E740481C1C}">
                <a14:useLocalDpi xmlns:a14="http://schemas.microsoft.com/office/drawing/2010/main" val="0"/>
              </a:ext>
            </a:extLst>
          </a:blip>
          <a:srcRect/>
          <a:stretch>
            <a:fillRect/>
          </a:stretch>
        </p:blipFill>
        <p:spPr bwMode="auto">
          <a:xfrm>
            <a:off x="2545608" y="2693271"/>
            <a:ext cx="4065588"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11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441" y="234669"/>
            <a:ext cx="8591176" cy="985142"/>
          </a:xfrm>
          <a:solidFill>
            <a:schemeClr val="tx2">
              <a:lumMod val="75000"/>
            </a:schemeClr>
          </a:solidFill>
        </p:spPr>
        <p:txBody>
          <a:bodyPr>
            <a:normAutofit fontScale="90000"/>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dirty="0">
                <a:solidFill>
                  <a:schemeClr val="bg1"/>
                </a:solidFill>
              </a:rPr>
              <a:t>(</a:t>
            </a:r>
            <a:r>
              <a:rPr kumimoji="1" lang="en-US" altLang="ja-JP" dirty="0">
                <a:solidFill>
                  <a:schemeClr val="bg1"/>
                </a:solidFill>
                <a:latin typeface="Times New Roman"/>
                <a:cs typeface="Times New Roman"/>
              </a:rPr>
              <a:t>COVID-19</a:t>
            </a:r>
            <a:r>
              <a:rPr kumimoji="1" lang="en-US" altLang="ja-JP" dirty="0">
                <a:solidFill>
                  <a:schemeClr val="bg1"/>
                </a:solidFill>
              </a:rPr>
              <a:t>)</a:t>
            </a:r>
            <a:r>
              <a:rPr kumimoji="1" lang="ja-JP" altLang="en-US" dirty="0">
                <a:solidFill>
                  <a:schemeClr val="bg1"/>
                </a:solidFill>
                <a:latin typeface="MS PGothic" panose="020B0600070205080204" pitchFamily="34" charset="-128"/>
                <a:ea typeface="MS PGothic" panose="020B0600070205080204" pitchFamily="34" charset="-128"/>
              </a:rPr>
              <a:t>の予防</a:t>
            </a:r>
          </a:p>
        </p:txBody>
      </p:sp>
      <p:sp>
        <p:nvSpPr>
          <p:cNvPr id="3" name="正方形/長方形 2"/>
          <p:cNvSpPr/>
          <p:nvPr/>
        </p:nvSpPr>
        <p:spPr>
          <a:xfrm>
            <a:off x="335915" y="2587752"/>
            <a:ext cx="8610922" cy="3739613"/>
          </a:xfrm>
          <a:prstGeom prst="rect">
            <a:avLst/>
          </a:prstGeom>
        </p:spPr>
        <p:txBody>
          <a:bodyPr wrap="square">
            <a:spAutoFit/>
          </a:bodyPr>
          <a:lstStyle/>
          <a:p>
            <a:r>
              <a:rPr lang="en-US" altLang="ja-JP" sz="2400" dirty="0">
                <a:latin typeface="Times New Roman"/>
                <a:cs typeface="Times New Roman"/>
              </a:rPr>
              <a:t> </a:t>
            </a:r>
            <a:endParaRPr lang="ja-JP" altLang="ja-JP" sz="2400" dirty="0">
              <a:latin typeface="MS PGothic" panose="020B0600070205080204" pitchFamily="34" charset="-128"/>
              <a:ea typeface="MS PGothic" panose="020B0600070205080204" pitchFamily="34" charset="-128"/>
              <a:cs typeface="Times New Roman"/>
            </a:endParaRPr>
          </a:p>
          <a:p>
            <a:r>
              <a:rPr lang="ja-JP" altLang="en-US" sz="2400">
                <a:latin typeface="MS PGothic" panose="020B0600070205080204" pitchFamily="34" charset="-128"/>
                <a:ea typeface="MS PGothic" panose="020B0600070205080204" pitchFamily="34" charset="-128"/>
                <a:cs typeface="Times New Roman"/>
              </a:rPr>
              <a:t>・</a:t>
            </a:r>
            <a:r>
              <a:rPr lang="en-US" altLang="ja-JP" sz="2400" dirty="0">
                <a:latin typeface="MS PGothic" panose="020B0600070205080204" pitchFamily="34" charset="-128"/>
                <a:ea typeface="MS PGothic" panose="020B0600070205080204" pitchFamily="34" charset="-128"/>
                <a:cs typeface="Times New Roman"/>
              </a:rPr>
              <a:t> </a:t>
            </a:r>
            <a:r>
              <a:rPr lang="ja-JP" altLang="en-US" sz="2400">
                <a:latin typeface="MS PGothic" panose="020B0600070205080204" pitchFamily="34" charset="-128"/>
                <a:ea typeface="MS PGothic" panose="020B0600070205080204" pitchFamily="34" charset="-128"/>
                <a:cs typeface="Times New Roman"/>
              </a:rPr>
              <a:t>感染</a:t>
            </a:r>
            <a:r>
              <a:rPr lang="ja-JP" altLang="en-US" sz="2400" dirty="0">
                <a:latin typeface="MS PGothic" panose="020B0600070205080204" pitchFamily="34" charset="-128"/>
                <a:ea typeface="MS PGothic" panose="020B0600070205080204" pitchFamily="34" charset="-128"/>
                <a:cs typeface="Times New Roman"/>
              </a:rPr>
              <a:t>予防：密閉空間・密集場所・密接場面（</a:t>
            </a:r>
            <a:r>
              <a:rPr lang="ja-JP" altLang="en-US" sz="2400" dirty="0">
                <a:solidFill>
                  <a:srgbClr val="FF0000"/>
                </a:solidFill>
                <a:latin typeface="MS PGothic" panose="020B0600070205080204" pitchFamily="34" charset="-128"/>
                <a:ea typeface="MS PGothic" panose="020B0600070205080204" pitchFamily="34" charset="-128"/>
                <a:cs typeface="Times New Roman"/>
              </a:rPr>
              <a:t>三密</a:t>
            </a:r>
            <a:r>
              <a:rPr lang="ja-JP" altLang="en-US" sz="2400" dirty="0">
                <a:latin typeface="MS PGothic" panose="020B0600070205080204" pitchFamily="34" charset="-128"/>
                <a:ea typeface="MS PGothic" panose="020B0600070205080204" pitchFamily="34" charset="-128"/>
                <a:cs typeface="Times New Roman"/>
              </a:rPr>
              <a:t>）</a:t>
            </a:r>
            <a:r>
              <a:rPr lang="ja-JP" altLang="en-US" sz="2400">
                <a:latin typeface="MS PGothic" panose="020B0600070205080204" pitchFamily="34" charset="-128"/>
                <a:ea typeface="MS PGothic" panose="020B0600070205080204" pitchFamily="34" charset="-128"/>
                <a:cs typeface="Times New Roman"/>
              </a:rPr>
              <a:t>を避け</a:t>
            </a:r>
            <a:endParaRPr lang="en-US" altLang="ja-JP" sz="2400" dirty="0">
              <a:latin typeface="MS PGothic" panose="020B0600070205080204" pitchFamily="34" charset="-128"/>
              <a:ea typeface="MS PGothic" panose="020B0600070205080204" pitchFamily="34" charset="-128"/>
              <a:cs typeface="Times New Roman"/>
            </a:endParaRPr>
          </a:p>
          <a:p>
            <a:r>
              <a:rPr lang="ja-JP" altLang="en-US" sz="2400">
                <a:latin typeface="MS PGothic" panose="020B0600070205080204" pitchFamily="34" charset="-128"/>
                <a:ea typeface="MS PGothic" panose="020B0600070205080204" pitchFamily="34" charset="-128"/>
                <a:cs typeface="Times New Roman"/>
              </a:rPr>
              <a:t>　</a:t>
            </a:r>
            <a:r>
              <a:rPr lang="en-US" altLang="ja-JP" sz="2400" dirty="0">
                <a:latin typeface="MS PGothic" panose="020B0600070205080204" pitchFamily="34" charset="-128"/>
                <a:ea typeface="MS PGothic" panose="020B0600070205080204" pitchFamily="34" charset="-128"/>
                <a:cs typeface="Times New Roman"/>
              </a:rPr>
              <a:t> </a:t>
            </a:r>
            <a:r>
              <a:rPr lang="ja-JP" altLang="en-US" sz="2400">
                <a:latin typeface="MS PGothic" panose="020B0600070205080204" pitchFamily="34" charset="-128"/>
                <a:ea typeface="MS PGothic" panose="020B0600070205080204" pitchFamily="34" charset="-128"/>
                <a:cs typeface="Times New Roman"/>
              </a:rPr>
              <a:t>る</a:t>
            </a:r>
            <a:r>
              <a:rPr lang="ja-JP" altLang="en-US" sz="2400" dirty="0">
                <a:latin typeface="MS PGothic" panose="020B0600070205080204" pitchFamily="34" charset="-128"/>
                <a:ea typeface="MS PGothic" panose="020B0600070205080204" pitchFamily="34" charset="-128"/>
                <a:cs typeface="Times New Roman"/>
              </a:rPr>
              <a:t>。</a:t>
            </a:r>
            <a:endParaRPr lang="en-US" altLang="ja-JP" sz="2400" dirty="0">
              <a:latin typeface="MS PGothic" panose="020B0600070205080204" pitchFamily="34" charset="-128"/>
              <a:ea typeface="MS PGothic" panose="020B0600070205080204" pitchFamily="34" charset="-128"/>
              <a:cs typeface="Times New Roman"/>
            </a:endParaRPr>
          </a:p>
          <a:p>
            <a:endParaRPr lang="en-US" altLang="ja-JP" sz="2400" dirty="0">
              <a:latin typeface="MS PGothic" panose="020B0600070205080204" pitchFamily="34" charset="-128"/>
              <a:ea typeface="MS PGothic" panose="020B0600070205080204" pitchFamily="34" charset="-128"/>
              <a:cs typeface="Times New Roman"/>
            </a:endParaRPr>
          </a:p>
          <a:p>
            <a:r>
              <a:rPr lang="ja-JP" altLang="en-US" sz="2400">
                <a:latin typeface="MS PGothic" panose="020B0600070205080204" pitchFamily="34" charset="-128"/>
                <a:ea typeface="MS PGothic" panose="020B0600070205080204" pitchFamily="34" charset="-128"/>
                <a:cs typeface="Times New Roman"/>
              </a:rPr>
              <a:t>・</a:t>
            </a:r>
            <a:r>
              <a:rPr lang="en-US" altLang="ja-JP" sz="2400" dirty="0">
                <a:latin typeface="MS PGothic" panose="020B0600070205080204" pitchFamily="34" charset="-128"/>
                <a:ea typeface="MS PGothic" panose="020B0600070205080204" pitchFamily="34" charset="-128"/>
                <a:cs typeface="Times New Roman"/>
              </a:rPr>
              <a:t> </a:t>
            </a:r>
            <a:r>
              <a:rPr lang="ja-JP" altLang="en-US" sz="2400">
                <a:solidFill>
                  <a:srgbClr val="FF0000"/>
                </a:solidFill>
                <a:latin typeface="MS PGothic" panose="020B0600070205080204" pitchFamily="34" charset="-128"/>
                <a:ea typeface="MS PGothic" panose="020B0600070205080204" pitchFamily="34" charset="-128"/>
                <a:cs typeface="Times New Roman"/>
              </a:rPr>
              <a:t>マスク</a:t>
            </a:r>
            <a:r>
              <a:rPr lang="ja-JP" altLang="en-US" sz="2400">
                <a:latin typeface="MS PGothic" panose="020B0600070205080204" pitchFamily="34" charset="-128"/>
                <a:ea typeface="MS PGothic" panose="020B0600070205080204" pitchFamily="34" charset="-128"/>
                <a:cs typeface="Times New Roman"/>
              </a:rPr>
              <a:t>の着用。</a:t>
            </a:r>
            <a:endParaRPr lang="en-US" altLang="ja-JP" sz="2400" dirty="0">
              <a:latin typeface="MS PGothic" panose="020B0600070205080204" pitchFamily="34" charset="-128"/>
              <a:ea typeface="MS PGothic" panose="020B0600070205080204" pitchFamily="34" charset="-128"/>
              <a:cs typeface="Times New Roman"/>
            </a:endParaRPr>
          </a:p>
          <a:p>
            <a:endParaRPr lang="en-US" altLang="ja-JP" sz="2400" dirty="0">
              <a:latin typeface="MS PGothic" panose="020B0600070205080204" pitchFamily="34" charset="-128"/>
              <a:ea typeface="MS PGothic" panose="020B0600070205080204" pitchFamily="34" charset="-128"/>
              <a:cs typeface="Times New Roman"/>
            </a:endParaRPr>
          </a:p>
          <a:p>
            <a:r>
              <a:rPr lang="ja-JP" altLang="en-US" sz="2400">
                <a:latin typeface="MS PGothic" panose="020B0600070205080204" pitchFamily="34" charset="-128"/>
                <a:ea typeface="MS PGothic" panose="020B0600070205080204" pitchFamily="34" charset="-128"/>
                <a:cs typeface="Times New Roman"/>
              </a:rPr>
              <a:t>・</a:t>
            </a:r>
            <a:r>
              <a:rPr lang="en-US" altLang="ja-JP" sz="2400" dirty="0">
                <a:latin typeface="MS PGothic" panose="020B0600070205080204" pitchFamily="34" charset="-128"/>
                <a:ea typeface="MS PGothic" panose="020B0600070205080204" pitchFamily="34" charset="-128"/>
                <a:cs typeface="Times New Roman"/>
              </a:rPr>
              <a:t> </a:t>
            </a:r>
            <a:r>
              <a:rPr lang="ja-JP" altLang="en-US" sz="2400">
                <a:latin typeface="MS PGothic" panose="020B0600070205080204" pitchFamily="34" charset="-128"/>
                <a:ea typeface="MS PGothic" panose="020B0600070205080204" pitchFamily="34" charset="-128"/>
                <a:cs typeface="Times New Roman"/>
              </a:rPr>
              <a:t>石鹸</a:t>
            </a:r>
            <a:r>
              <a:rPr lang="ja-JP" altLang="en-US" sz="2400" dirty="0">
                <a:latin typeface="MS PGothic" panose="020B0600070205080204" pitchFamily="34" charset="-128"/>
                <a:ea typeface="MS PGothic" panose="020B0600070205080204" pitchFamily="34" charset="-128"/>
                <a:cs typeface="Times New Roman"/>
              </a:rPr>
              <a:t>による</a:t>
            </a:r>
            <a:r>
              <a:rPr lang="ja-JP" altLang="en-US" sz="2400" dirty="0">
                <a:solidFill>
                  <a:srgbClr val="FF0000"/>
                </a:solidFill>
                <a:latin typeface="MS PGothic" panose="020B0600070205080204" pitchFamily="34" charset="-128"/>
                <a:ea typeface="MS PGothic" panose="020B0600070205080204" pitchFamily="34" charset="-128"/>
                <a:cs typeface="Times New Roman"/>
              </a:rPr>
              <a:t>手洗い</a:t>
            </a:r>
            <a:r>
              <a:rPr lang="ja-JP" altLang="en-US" sz="2400" dirty="0">
                <a:latin typeface="MS PGothic" panose="020B0600070205080204" pitchFamily="34" charset="-128"/>
                <a:ea typeface="MS PGothic" panose="020B0600070205080204" pitchFamily="34" charset="-128"/>
                <a:cs typeface="Times New Roman"/>
              </a:rPr>
              <a:t>・消毒用アルコールによる</a:t>
            </a:r>
            <a:r>
              <a:rPr lang="ja-JP" altLang="en-US" sz="2400">
                <a:solidFill>
                  <a:srgbClr val="FF0000"/>
                </a:solidFill>
                <a:latin typeface="MS PGothic" panose="020B0600070205080204" pitchFamily="34" charset="-128"/>
                <a:ea typeface="MS PGothic" panose="020B0600070205080204" pitchFamily="34" charset="-128"/>
                <a:cs typeface="Times New Roman"/>
              </a:rPr>
              <a:t>手指消毒</a:t>
            </a:r>
            <a:r>
              <a:rPr lang="ja-JP" altLang="en-US" sz="2400">
                <a:latin typeface="MS PGothic" panose="020B0600070205080204" pitchFamily="34" charset="-128"/>
                <a:ea typeface="MS PGothic" panose="020B0600070205080204" pitchFamily="34" charset="-128"/>
                <a:cs typeface="Times New Roman"/>
              </a:rPr>
              <a:t>。</a:t>
            </a:r>
            <a:endParaRPr lang="en-US" altLang="ja-JP" sz="2400" dirty="0">
              <a:latin typeface="MS PGothic" panose="020B0600070205080204" pitchFamily="34" charset="-128"/>
              <a:ea typeface="MS PGothic" panose="020B0600070205080204" pitchFamily="34" charset="-128"/>
              <a:cs typeface="Times New Roman"/>
            </a:endParaRPr>
          </a:p>
          <a:p>
            <a:endParaRPr lang="en-US" altLang="ja-JP" sz="2400" dirty="0">
              <a:latin typeface="MS PGothic" panose="020B0600070205080204" pitchFamily="34" charset="-128"/>
              <a:ea typeface="MS PGothic" panose="020B0600070205080204" pitchFamily="34" charset="-128"/>
              <a:cs typeface="Times New Roman"/>
            </a:endParaRPr>
          </a:p>
          <a:p>
            <a:r>
              <a:rPr lang="ja-JP" altLang="en-US" sz="2400">
                <a:latin typeface="MS PGothic" panose="020B0600070205080204" pitchFamily="34" charset="-128"/>
                <a:ea typeface="MS PGothic" panose="020B0600070205080204" pitchFamily="34" charset="-128"/>
                <a:cs typeface="Times New Roman"/>
              </a:rPr>
              <a:t>・</a:t>
            </a:r>
            <a:r>
              <a:rPr lang="en-US" altLang="ja-JP" sz="2400" dirty="0">
                <a:latin typeface="MS PGothic" panose="020B0600070205080204" pitchFamily="34" charset="-128"/>
                <a:ea typeface="MS PGothic" panose="020B0600070205080204" pitchFamily="34" charset="-128"/>
                <a:cs typeface="Times New Roman"/>
              </a:rPr>
              <a:t> </a:t>
            </a:r>
            <a:r>
              <a:rPr lang="ja-JP" altLang="en-US" sz="2400">
                <a:latin typeface="MS PGothic" panose="020B0600070205080204" pitchFamily="34" charset="-128"/>
                <a:ea typeface="MS PGothic" panose="020B0600070205080204" pitchFamily="34" charset="-128"/>
                <a:cs typeface="Times New Roman"/>
              </a:rPr>
              <a:t>机</a:t>
            </a:r>
            <a:r>
              <a:rPr lang="en-US" altLang="ja-JP" sz="2400" dirty="0">
                <a:latin typeface="MS PGothic" panose="020B0600070205080204" pitchFamily="34" charset="-128"/>
                <a:ea typeface="MS PGothic" panose="020B0600070205080204" pitchFamily="34" charset="-128"/>
                <a:cs typeface="Times New Roman"/>
              </a:rPr>
              <a:t>･</a:t>
            </a:r>
            <a:r>
              <a:rPr lang="ja-JP" altLang="en-US" sz="2400" dirty="0">
                <a:latin typeface="MS PGothic" panose="020B0600070205080204" pitchFamily="34" charset="-128"/>
                <a:ea typeface="MS PGothic" panose="020B0600070205080204" pitchFamily="34" charset="-128"/>
                <a:cs typeface="Times New Roman"/>
              </a:rPr>
              <a:t>椅子などの共有部分の消毒用アルコールを</a:t>
            </a:r>
            <a:r>
              <a:rPr lang="ja-JP" altLang="en-US" sz="2400">
                <a:latin typeface="MS PGothic" panose="020B0600070205080204" pitchFamily="34" charset="-128"/>
                <a:ea typeface="MS PGothic" panose="020B0600070205080204" pitchFamily="34" charset="-128"/>
                <a:cs typeface="Times New Roman"/>
              </a:rPr>
              <a:t>用いた消毒。</a:t>
            </a:r>
            <a:endParaRPr lang="en-US" altLang="ja-JP" sz="2400" dirty="0">
              <a:latin typeface="MS PGothic" panose="020B0600070205080204" pitchFamily="34" charset="-128"/>
              <a:ea typeface="MS PGothic" panose="020B0600070205080204" pitchFamily="34" charset="-128"/>
              <a:cs typeface="Times New Roman"/>
            </a:endParaRPr>
          </a:p>
          <a:p>
            <a:endParaRPr lang="en-US" altLang="ja-JP" sz="2101" dirty="0">
              <a:latin typeface="Times New Roman"/>
              <a:cs typeface="Times New Roman"/>
            </a:endParaRPr>
          </a:p>
        </p:txBody>
      </p:sp>
    </p:spTree>
    <p:extLst>
      <p:ext uri="{BB962C8B-B14F-4D97-AF65-F5344CB8AC3E}">
        <p14:creationId xmlns:p14="http://schemas.microsoft.com/office/powerpoint/2010/main" val="136498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73E74-5B4A-AC42-88A2-764B910FAA99}"/>
              </a:ext>
            </a:extLst>
          </p:cNvPr>
          <p:cNvSpPr>
            <a:spLocks noGrp="1"/>
          </p:cNvSpPr>
          <p:nvPr>
            <p:ph type="title"/>
          </p:nvPr>
        </p:nvSpPr>
        <p:spPr>
          <a:xfrm>
            <a:off x="519320" y="255796"/>
            <a:ext cx="7886700" cy="1513531"/>
          </a:xfrm>
          <a:solidFill>
            <a:schemeClr val="tx2">
              <a:lumMod val="75000"/>
            </a:schemeClr>
          </a:solidFill>
        </p:spPr>
        <p:txBody>
          <a:bodyPr>
            <a:normAutofit fontScale="90000"/>
          </a:bodyPr>
          <a:lstStyle/>
          <a:p>
            <a:pPr algn="ct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新型コロナウイルス</a:t>
            </a:r>
            <a:r>
              <a:rPr kumimoji="1" lang="en-US" altLang="ja-JP" sz="36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(C0VID-19)</a:t>
            </a:r>
            <a:br>
              <a:rPr kumimoji="1" lang="en-US" altLang="ja-JP" sz="36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b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感染の重症化率</a:t>
            </a:r>
            <a:br>
              <a:rPr kumimoji="1" lang="en-US" altLang="ja-JP" sz="36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b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a:t>
            </a:r>
            <a:r>
              <a:rPr kumimoji="1" lang="en-US" altLang="ja-JP" sz="36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30</a:t>
            </a: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歳代を</a:t>
            </a:r>
            <a:r>
              <a:rPr kumimoji="1" lang="en-US" altLang="ja-JP" sz="3600" dirty="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1</a:t>
            </a: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と</a:t>
            </a:r>
            <a:r>
              <a:rPr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した時</a:t>
            </a:r>
            <a:r>
              <a:rPr kumimoji="1" lang="ja-JP" altLang="en-US" sz="3600">
                <a:solidFill>
                  <a:schemeClr val="bg1"/>
                </a:solidFill>
                <a:latin typeface="Times New Roman" panose="02020603050405020304" pitchFamily="18" charset="0"/>
                <a:ea typeface="MS Gothic" panose="020B0609070205080204" pitchFamily="49" charset="-128"/>
                <a:cs typeface="Times New Roman" panose="02020603050405020304" pitchFamily="18" charset="0"/>
              </a:rPr>
              <a:t>）</a:t>
            </a:r>
          </a:p>
        </p:txBody>
      </p:sp>
      <p:graphicFrame>
        <p:nvGraphicFramePr>
          <p:cNvPr id="4" name="表 3">
            <a:extLst>
              <a:ext uri="{FF2B5EF4-FFF2-40B4-BE49-F238E27FC236}">
                <a16:creationId xmlns:a16="http://schemas.microsoft.com/office/drawing/2014/main" id="{F88E0A50-6939-EF4D-A1E3-3085F8352FF5}"/>
              </a:ext>
            </a:extLst>
          </p:cNvPr>
          <p:cNvGraphicFramePr>
            <a:graphicFrameLocks noGrp="1"/>
          </p:cNvGraphicFramePr>
          <p:nvPr>
            <p:extLst>
              <p:ext uri="{D42A27DB-BD31-4B8C-83A1-F6EECF244321}">
                <p14:modId xmlns:p14="http://schemas.microsoft.com/office/powerpoint/2010/main" val="2995784691"/>
              </p:ext>
            </p:extLst>
          </p:nvPr>
        </p:nvGraphicFramePr>
        <p:xfrm>
          <a:off x="208722" y="3235738"/>
          <a:ext cx="8507896" cy="2743200"/>
        </p:xfrm>
        <a:graphic>
          <a:graphicData uri="http://schemas.openxmlformats.org/drawingml/2006/table">
            <a:tbl>
              <a:tblPr firstRow="1" bandRow="1">
                <a:tableStyleId>{0505E3EF-67EA-436B-97B2-0124C06EBD24}</a:tableStyleId>
              </a:tblPr>
              <a:tblGrid>
                <a:gridCol w="1214987">
                  <a:extLst>
                    <a:ext uri="{9D8B030D-6E8A-4147-A177-3AD203B41FA5}">
                      <a16:colId xmlns:a16="http://schemas.microsoft.com/office/drawing/2014/main" val="1380398150"/>
                    </a:ext>
                  </a:extLst>
                </a:gridCol>
                <a:gridCol w="768188">
                  <a:extLst>
                    <a:ext uri="{9D8B030D-6E8A-4147-A177-3AD203B41FA5}">
                      <a16:colId xmlns:a16="http://schemas.microsoft.com/office/drawing/2014/main" val="533987483"/>
                    </a:ext>
                  </a:extLst>
                </a:gridCol>
                <a:gridCol w="747703">
                  <a:extLst>
                    <a:ext uri="{9D8B030D-6E8A-4147-A177-3AD203B41FA5}">
                      <a16:colId xmlns:a16="http://schemas.microsoft.com/office/drawing/2014/main" val="22553324"/>
                    </a:ext>
                  </a:extLst>
                </a:gridCol>
                <a:gridCol w="696491">
                  <a:extLst>
                    <a:ext uri="{9D8B030D-6E8A-4147-A177-3AD203B41FA5}">
                      <a16:colId xmlns:a16="http://schemas.microsoft.com/office/drawing/2014/main" val="1850835573"/>
                    </a:ext>
                  </a:extLst>
                </a:gridCol>
                <a:gridCol w="696490">
                  <a:extLst>
                    <a:ext uri="{9D8B030D-6E8A-4147-A177-3AD203B41FA5}">
                      <a16:colId xmlns:a16="http://schemas.microsoft.com/office/drawing/2014/main" val="1213120563"/>
                    </a:ext>
                  </a:extLst>
                </a:gridCol>
                <a:gridCol w="706557">
                  <a:extLst>
                    <a:ext uri="{9D8B030D-6E8A-4147-A177-3AD203B41FA5}">
                      <a16:colId xmlns:a16="http://schemas.microsoft.com/office/drawing/2014/main" val="1140960012"/>
                    </a:ext>
                  </a:extLst>
                </a:gridCol>
                <a:gridCol w="785191">
                  <a:extLst>
                    <a:ext uri="{9D8B030D-6E8A-4147-A177-3AD203B41FA5}">
                      <a16:colId xmlns:a16="http://schemas.microsoft.com/office/drawing/2014/main" val="630407897"/>
                    </a:ext>
                  </a:extLst>
                </a:gridCol>
                <a:gridCol w="725557">
                  <a:extLst>
                    <a:ext uri="{9D8B030D-6E8A-4147-A177-3AD203B41FA5}">
                      <a16:colId xmlns:a16="http://schemas.microsoft.com/office/drawing/2014/main" val="3133283303"/>
                    </a:ext>
                  </a:extLst>
                </a:gridCol>
                <a:gridCol w="735495">
                  <a:extLst>
                    <a:ext uri="{9D8B030D-6E8A-4147-A177-3AD203B41FA5}">
                      <a16:colId xmlns:a16="http://schemas.microsoft.com/office/drawing/2014/main" val="505061170"/>
                    </a:ext>
                  </a:extLst>
                </a:gridCol>
                <a:gridCol w="725557">
                  <a:extLst>
                    <a:ext uri="{9D8B030D-6E8A-4147-A177-3AD203B41FA5}">
                      <a16:colId xmlns:a16="http://schemas.microsoft.com/office/drawing/2014/main" val="3079143157"/>
                    </a:ext>
                  </a:extLst>
                </a:gridCol>
                <a:gridCol w="705680">
                  <a:extLst>
                    <a:ext uri="{9D8B030D-6E8A-4147-A177-3AD203B41FA5}">
                      <a16:colId xmlns:a16="http://schemas.microsoft.com/office/drawing/2014/main" val="1058793701"/>
                    </a:ext>
                  </a:extLst>
                </a:gridCol>
              </a:tblGrid>
              <a:tr h="1229692">
                <a:tc>
                  <a:txBody>
                    <a:bodyPr/>
                    <a:lstStyle/>
                    <a:p>
                      <a:r>
                        <a:rPr kumimoji="1" lang="ja-JP" altLang="en-US" sz="2400"/>
                        <a:t>年代</a:t>
                      </a:r>
                    </a:p>
                  </a:txBody>
                  <a:tcPr/>
                </a:tc>
                <a:tc>
                  <a:txBody>
                    <a:bodyPr/>
                    <a:lstStyle/>
                    <a:p>
                      <a:r>
                        <a:rPr kumimoji="1" lang="en-US" altLang="ja-JP" sz="2400" dirty="0"/>
                        <a:t>10</a:t>
                      </a:r>
                      <a:r>
                        <a:rPr kumimoji="1" lang="ja-JP" altLang="en-US" sz="2400" dirty="0"/>
                        <a:t>歳</a:t>
                      </a:r>
                      <a:endParaRPr kumimoji="1" lang="en-US" altLang="ja-JP" sz="2400" dirty="0"/>
                    </a:p>
                    <a:p>
                      <a:r>
                        <a:rPr kumimoji="1" lang="ja-JP" altLang="en-US" sz="2400" dirty="0"/>
                        <a:t>未満</a:t>
                      </a:r>
                    </a:p>
                  </a:txBody>
                  <a:tcPr>
                    <a:solidFill>
                      <a:srgbClr val="FFFF00"/>
                    </a:solidFill>
                  </a:tcPr>
                </a:tc>
                <a:tc>
                  <a:txBody>
                    <a:bodyPr/>
                    <a:lstStyle/>
                    <a:p>
                      <a:r>
                        <a:rPr kumimoji="1" lang="en-US" altLang="ja-JP" sz="2400" dirty="0"/>
                        <a:t>10</a:t>
                      </a:r>
                      <a:r>
                        <a:rPr kumimoji="1" lang="ja-JP" altLang="en-US" sz="2400"/>
                        <a:t>歳代</a:t>
                      </a:r>
                    </a:p>
                  </a:txBody>
                  <a:tcPr>
                    <a:solidFill>
                      <a:srgbClr val="FFFF00"/>
                    </a:solidFill>
                  </a:tcPr>
                </a:tc>
                <a:tc>
                  <a:txBody>
                    <a:bodyPr/>
                    <a:lstStyle/>
                    <a:p>
                      <a:r>
                        <a:rPr kumimoji="1" lang="en-US" altLang="ja-JP" sz="2400" dirty="0"/>
                        <a:t>20</a:t>
                      </a:r>
                      <a:r>
                        <a:rPr kumimoji="1" lang="ja-JP" altLang="en-US" sz="2400"/>
                        <a:t>歳代</a:t>
                      </a:r>
                    </a:p>
                  </a:txBody>
                  <a:tcPr/>
                </a:tc>
                <a:tc>
                  <a:txBody>
                    <a:bodyPr/>
                    <a:lstStyle/>
                    <a:p>
                      <a:r>
                        <a:rPr kumimoji="1" lang="en-US" altLang="ja-JP" sz="2400" dirty="0"/>
                        <a:t>30</a:t>
                      </a:r>
                      <a:r>
                        <a:rPr kumimoji="1" lang="ja-JP" altLang="en-US" sz="2400"/>
                        <a:t>歳代</a:t>
                      </a:r>
                    </a:p>
                  </a:txBody>
                  <a:tcPr/>
                </a:tc>
                <a:tc>
                  <a:txBody>
                    <a:bodyPr/>
                    <a:lstStyle/>
                    <a:p>
                      <a:r>
                        <a:rPr kumimoji="1" lang="en-US" altLang="ja-JP" sz="2400" dirty="0"/>
                        <a:t>40</a:t>
                      </a:r>
                      <a:r>
                        <a:rPr kumimoji="1" lang="ja-JP" altLang="en-US" sz="2400"/>
                        <a:t>歳代</a:t>
                      </a:r>
                    </a:p>
                  </a:txBody>
                  <a:tcPr/>
                </a:tc>
                <a:tc>
                  <a:txBody>
                    <a:bodyPr/>
                    <a:lstStyle/>
                    <a:p>
                      <a:r>
                        <a:rPr kumimoji="1" lang="en-US" altLang="ja-JP" sz="2400" dirty="0"/>
                        <a:t>50</a:t>
                      </a:r>
                      <a:r>
                        <a:rPr kumimoji="1" lang="ja-JP" altLang="en-US" sz="2400"/>
                        <a:t>歳代</a:t>
                      </a:r>
                    </a:p>
                  </a:txBody>
                  <a:tcPr/>
                </a:tc>
                <a:tc>
                  <a:txBody>
                    <a:bodyPr/>
                    <a:lstStyle/>
                    <a:p>
                      <a:r>
                        <a:rPr kumimoji="1" lang="en-US" altLang="ja-JP" sz="2400" dirty="0"/>
                        <a:t>60</a:t>
                      </a:r>
                      <a:r>
                        <a:rPr kumimoji="1" lang="ja-JP" altLang="en-US" sz="2400"/>
                        <a:t>歳代</a:t>
                      </a:r>
                    </a:p>
                  </a:txBody>
                  <a:tcPr/>
                </a:tc>
                <a:tc>
                  <a:txBody>
                    <a:bodyPr/>
                    <a:lstStyle/>
                    <a:p>
                      <a:r>
                        <a:rPr kumimoji="1" lang="en-US" altLang="ja-JP" sz="2400" dirty="0"/>
                        <a:t>70</a:t>
                      </a:r>
                      <a:r>
                        <a:rPr kumimoji="1" lang="ja-JP" altLang="en-US" sz="2400"/>
                        <a:t>歳代</a:t>
                      </a:r>
                    </a:p>
                  </a:txBody>
                  <a:tcPr/>
                </a:tc>
                <a:tc>
                  <a:txBody>
                    <a:bodyPr/>
                    <a:lstStyle/>
                    <a:p>
                      <a:r>
                        <a:rPr kumimoji="1" lang="en-US" altLang="ja-JP" sz="2400" dirty="0"/>
                        <a:t>80</a:t>
                      </a:r>
                      <a:r>
                        <a:rPr kumimoji="1" lang="ja-JP" altLang="en-US" sz="2400"/>
                        <a:t>歳代</a:t>
                      </a:r>
                    </a:p>
                  </a:txBody>
                  <a:tcPr/>
                </a:tc>
                <a:tc>
                  <a:txBody>
                    <a:bodyPr/>
                    <a:lstStyle/>
                    <a:p>
                      <a:r>
                        <a:rPr kumimoji="1" lang="en-US" altLang="ja-JP" sz="2400" dirty="0"/>
                        <a:t>90</a:t>
                      </a:r>
                      <a:r>
                        <a:rPr kumimoji="1" lang="ja-JP" altLang="en-US" sz="2400"/>
                        <a:t>歳代</a:t>
                      </a:r>
                    </a:p>
                  </a:txBody>
                  <a:tcPr/>
                </a:tc>
                <a:extLst>
                  <a:ext uri="{0D108BD9-81ED-4DB2-BD59-A6C34878D82A}">
                    <a16:rowId xmlns:a16="http://schemas.microsoft.com/office/drawing/2014/main" val="2200473417"/>
                  </a:ext>
                </a:extLst>
              </a:tr>
              <a:tr h="944660">
                <a:tc>
                  <a:txBody>
                    <a:bodyPr/>
                    <a:lstStyle/>
                    <a:p>
                      <a:pPr algn="ctr"/>
                      <a:r>
                        <a:rPr kumimoji="1" lang="ja-JP" altLang="en-US" sz="2400" b="1" dirty="0"/>
                        <a:t>重症化率</a:t>
                      </a:r>
                      <a:r>
                        <a:rPr kumimoji="1" lang="ja-JP" altLang="en-US" sz="2400" dirty="0"/>
                        <a:t>　</a:t>
                      </a:r>
                    </a:p>
                  </a:txBody>
                  <a:tcPr/>
                </a:tc>
                <a:tc>
                  <a:txBody>
                    <a:bodyPr/>
                    <a:lstStyle/>
                    <a:p>
                      <a:pPr algn="ctr"/>
                      <a:endParaRPr kumimoji="1" lang="en-US" altLang="ja-JP" sz="2400" b="1" dirty="0"/>
                    </a:p>
                    <a:p>
                      <a:pPr algn="ctr"/>
                      <a:r>
                        <a:rPr kumimoji="1" lang="en-US" altLang="ja-JP" sz="2400" b="1" dirty="0"/>
                        <a:t>0.5</a:t>
                      </a:r>
                      <a:endParaRPr kumimoji="1" lang="ja-JP" altLang="en-US" sz="2400" b="1"/>
                    </a:p>
                  </a:txBody>
                  <a:tcPr>
                    <a:solidFill>
                      <a:srgbClr val="FFFF00"/>
                    </a:solidFill>
                  </a:tcPr>
                </a:tc>
                <a:tc>
                  <a:txBody>
                    <a:bodyPr/>
                    <a:lstStyle/>
                    <a:p>
                      <a:pPr algn="ctr"/>
                      <a:endParaRPr kumimoji="1" lang="en-US" altLang="ja-JP" sz="2400" b="1" dirty="0"/>
                    </a:p>
                    <a:p>
                      <a:pPr algn="ctr"/>
                      <a:r>
                        <a:rPr kumimoji="1" lang="en-US" altLang="ja-JP" sz="2400" b="1" dirty="0"/>
                        <a:t>0.2</a:t>
                      </a:r>
                    </a:p>
                    <a:p>
                      <a:pPr algn="ctr"/>
                      <a:endParaRPr kumimoji="1" lang="ja-JP" altLang="en-US" sz="2400" b="1"/>
                    </a:p>
                  </a:txBody>
                  <a:tcPr>
                    <a:solidFill>
                      <a:srgbClr val="FFFF00"/>
                    </a:solidFill>
                  </a:tcPr>
                </a:tc>
                <a:tc>
                  <a:txBody>
                    <a:bodyPr/>
                    <a:lstStyle/>
                    <a:p>
                      <a:pPr algn="ctr"/>
                      <a:endParaRPr kumimoji="1" lang="en-US" altLang="ja-JP" sz="2400" b="1" dirty="0"/>
                    </a:p>
                    <a:p>
                      <a:pPr algn="ctr"/>
                      <a:r>
                        <a:rPr kumimoji="1" lang="en-US" altLang="ja-JP" sz="2400" b="1" dirty="0"/>
                        <a:t>0.3</a:t>
                      </a:r>
                      <a:endParaRPr kumimoji="1" lang="ja-JP" altLang="en-US" sz="2400" b="1"/>
                    </a:p>
                  </a:txBody>
                  <a:tcPr/>
                </a:tc>
                <a:tc>
                  <a:txBody>
                    <a:bodyPr/>
                    <a:lstStyle/>
                    <a:p>
                      <a:pPr algn="ctr"/>
                      <a:endParaRPr kumimoji="1" lang="en-US" altLang="ja-JP" sz="2400" b="1" dirty="0"/>
                    </a:p>
                    <a:p>
                      <a:pPr algn="ctr"/>
                      <a:r>
                        <a:rPr kumimoji="1" lang="en-US" altLang="ja-JP" sz="2400" b="1" dirty="0">
                          <a:solidFill>
                            <a:srgbClr val="FF0000"/>
                          </a:solidFill>
                        </a:rPr>
                        <a:t>1</a:t>
                      </a:r>
                      <a:endParaRPr kumimoji="1" lang="ja-JP" altLang="en-US" sz="2400" b="1">
                        <a:solidFill>
                          <a:srgbClr val="FF0000"/>
                        </a:solidFill>
                      </a:endParaRPr>
                    </a:p>
                  </a:txBody>
                  <a:tcPr/>
                </a:tc>
                <a:tc>
                  <a:txBody>
                    <a:bodyPr/>
                    <a:lstStyle/>
                    <a:p>
                      <a:pPr algn="ctr"/>
                      <a:endParaRPr kumimoji="1" lang="en-US" altLang="ja-JP" sz="2400" b="1" dirty="0"/>
                    </a:p>
                    <a:p>
                      <a:pPr algn="ctr"/>
                      <a:r>
                        <a:rPr kumimoji="1" lang="en-US" altLang="ja-JP" sz="2400" b="1" dirty="0"/>
                        <a:t>4</a:t>
                      </a:r>
                      <a:endParaRPr kumimoji="1" lang="ja-JP" altLang="en-US" sz="2400" b="1"/>
                    </a:p>
                  </a:txBody>
                  <a:tcPr/>
                </a:tc>
                <a:tc>
                  <a:txBody>
                    <a:bodyPr/>
                    <a:lstStyle/>
                    <a:p>
                      <a:pPr algn="ctr"/>
                      <a:endParaRPr kumimoji="1" lang="en-US" altLang="ja-JP" sz="2400" b="1" dirty="0"/>
                    </a:p>
                    <a:p>
                      <a:pPr algn="ctr"/>
                      <a:r>
                        <a:rPr kumimoji="1" lang="en-US" altLang="ja-JP" sz="2400" b="1" dirty="0"/>
                        <a:t>10</a:t>
                      </a:r>
                      <a:endParaRPr kumimoji="1" lang="ja-JP" altLang="en-US" sz="2400" b="1"/>
                    </a:p>
                  </a:txBody>
                  <a:tcPr/>
                </a:tc>
                <a:tc>
                  <a:txBody>
                    <a:bodyPr/>
                    <a:lstStyle/>
                    <a:p>
                      <a:pPr algn="ctr"/>
                      <a:endParaRPr kumimoji="1" lang="en-US" altLang="ja-JP" sz="2400" b="1" dirty="0"/>
                    </a:p>
                    <a:p>
                      <a:pPr algn="ctr"/>
                      <a:r>
                        <a:rPr kumimoji="1" lang="en-US" altLang="ja-JP" sz="2400" b="1" dirty="0"/>
                        <a:t>25</a:t>
                      </a:r>
                      <a:endParaRPr kumimoji="1" lang="ja-JP" altLang="en-US" sz="2400" b="1"/>
                    </a:p>
                  </a:txBody>
                  <a:tcPr/>
                </a:tc>
                <a:tc>
                  <a:txBody>
                    <a:bodyPr/>
                    <a:lstStyle/>
                    <a:p>
                      <a:pPr algn="ctr"/>
                      <a:endParaRPr kumimoji="1" lang="en-US" altLang="ja-JP" sz="2400" b="1" dirty="0"/>
                    </a:p>
                    <a:p>
                      <a:pPr algn="ctr"/>
                      <a:r>
                        <a:rPr kumimoji="1" lang="en-US" altLang="ja-JP" sz="2400" b="1" dirty="0"/>
                        <a:t>47</a:t>
                      </a:r>
                      <a:endParaRPr kumimoji="1" lang="ja-JP" altLang="en-US" sz="2400" b="1"/>
                    </a:p>
                  </a:txBody>
                  <a:tcPr/>
                </a:tc>
                <a:tc>
                  <a:txBody>
                    <a:bodyPr/>
                    <a:lstStyle/>
                    <a:p>
                      <a:pPr algn="ctr"/>
                      <a:endParaRPr kumimoji="1" lang="en-US" altLang="ja-JP" sz="2400" b="1" dirty="0"/>
                    </a:p>
                    <a:p>
                      <a:pPr algn="ctr"/>
                      <a:r>
                        <a:rPr kumimoji="1" lang="en-US" altLang="ja-JP" sz="2400" b="1" dirty="0"/>
                        <a:t>71</a:t>
                      </a:r>
                      <a:endParaRPr kumimoji="1" lang="ja-JP" altLang="en-US" sz="2400" b="1"/>
                    </a:p>
                  </a:txBody>
                  <a:tcPr/>
                </a:tc>
                <a:tc>
                  <a:txBody>
                    <a:bodyPr/>
                    <a:lstStyle/>
                    <a:p>
                      <a:pPr algn="ctr"/>
                      <a:endParaRPr kumimoji="1" lang="en-US" altLang="ja-JP" sz="2400" b="1" dirty="0"/>
                    </a:p>
                    <a:p>
                      <a:pPr algn="ctr"/>
                      <a:r>
                        <a:rPr kumimoji="1" lang="en-US" altLang="ja-JP" sz="2400" b="1" dirty="0"/>
                        <a:t>78</a:t>
                      </a:r>
                      <a:endParaRPr kumimoji="1" lang="ja-JP" altLang="en-US" sz="2400" b="1" dirty="0"/>
                    </a:p>
                  </a:txBody>
                  <a:tcPr/>
                </a:tc>
                <a:extLst>
                  <a:ext uri="{0D108BD9-81ED-4DB2-BD59-A6C34878D82A}">
                    <a16:rowId xmlns:a16="http://schemas.microsoft.com/office/drawing/2014/main" val="4266762674"/>
                  </a:ext>
                </a:extLst>
              </a:tr>
            </a:tbl>
          </a:graphicData>
        </a:graphic>
      </p:graphicFrame>
    </p:spTree>
    <p:extLst>
      <p:ext uri="{BB962C8B-B14F-4D97-AF65-F5344CB8AC3E}">
        <p14:creationId xmlns:p14="http://schemas.microsoft.com/office/powerpoint/2010/main" val="423238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7464" y="258945"/>
            <a:ext cx="8591176" cy="1440382"/>
          </a:xfrm>
          <a:solidFill>
            <a:schemeClr val="tx2">
              <a:lumMod val="75000"/>
            </a:schemeClr>
          </a:solidFill>
        </p:spPr>
        <p:txBody>
          <a:bodyPr>
            <a:normAutofit/>
          </a:bodyPr>
          <a:lstStyle/>
          <a:p>
            <a:pPr algn="ctr"/>
            <a:r>
              <a:rPr kumimoji="1" lang="ja-JP" altLang="en-US" sz="4000"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sz="4000" dirty="0">
                <a:solidFill>
                  <a:schemeClr val="bg1"/>
                </a:solidFill>
              </a:rPr>
              <a:t>(</a:t>
            </a:r>
            <a:r>
              <a:rPr kumimoji="1" lang="en-US" altLang="ja-JP" sz="4000" dirty="0">
                <a:solidFill>
                  <a:schemeClr val="bg1"/>
                </a:solidFill>
                <a:latin typeface="Times New Roman"/>
                <a:cs typeface="Times New Roman"/>
              </a:rPr>
              <a:t>COVID-19</a:t>
            </a:r>
            <a:r>
              <a:rPr kumimoji="1" lang="en-US" altLang="ja-JP" sz="4000" dirty="0">
                <a:solidFill>
                  <a:schemeClr val="bg1"/>
                </a:solidFill>
              </a:rPr>
              <a:t>)</a:t>
            </a:r>
            <a:r>
              <a:rPr kumimoji="1" lang="ja-JP" altLang="en-US" sz="4000" dirty="0">
                <a:solidFill>
                  <a:schemeClr val="bg1"/>
                </a:solidFill>
                <a:latin typeface="MS PGothic" panose="020B0600070205080204" pitchFamily="34" charset="-128"/>
                <a:ea typeface="MS PGothic" panose="020B0600070205080204" pitchFamily="34" charset="-128"/>
              </a:rPr>
              <a:t>感染</a:t>
            </a:r>
            <a:br>
              <a:rPr kumimoji="1" lang="en-US" altLang="ja-JP" sz="4000" dirty="0">
                <a:solidFill>
                  <a:schemeClr val="bg1"/>
                </a:solidFill>
                <a:latin typeface="MS PGothic" panose="020B0600070205080204" pitchFamily="34" charset="-128"/>
                <a:ea typeface="MS PGothic" panose="020B0600070205080204" pitchFamily="34" charset="-128"/>
              </a:rPr>
            </a:br>
            <a:r>
              <a:rPr kumimoji="1" lang="ja-JP" altLang="en-US" sz="4000" dirty="0">
                <a:solidFill>
                  <a:schemeClr val="bg1"/>
                </a:solidFill>
                <a:latin typeface="MS PGothic" panose="020B0600070205080204" pitchFamily="34" charset="-128"/>
                <a:ea typeface="MS PGothic" panose="020B0600070205080204" pitchFamily="34" charset="-128"/>
              </a:rPr>
              <a:t>の重症化の要因</a:t>
            </a:r>
          </a:p>
        </p:txBody>
      </p:sp>
      <p:graphicFrame>
        <p:nvGraphicFramePr>
          <p:cNvPr id="4" name="表 3"/>
          <p:cNvGraphicFramePr>
            <a:graphicFrameLocks noGrp="1"/>
          </p:cNvGraphicFramePr>
          <p:nvPr>
            <p:extLst>
              <p:ext uri="{D42A27DB-BD31-4B8C-83A1-F6EECF244321}">
                <p14:modId xmlns:p14="http://schemas.microsoft.com/office/powerpoint/2010/main" val="4208000933"/>
              </p:ext>
            </p:extLst>
          </p:nvPr>
        </p:nvGraphicFramePr>
        <p:xfrm>
          <a:off x="634278" y="2683501"/>
          <a:ext cx="7795436" cy="3965678"/>
        </p:xfrm>
        <a:graphic>
          <a:graphicData uri="http://schemas.openxmlformats.org/drawingml/2006/table">
            <a:tbl>
              <a:tblPr firstRow="1" bandRow="1">
                <a:tableStyleId>{5C22544A-7EE6-4342-B048-85BDC9FD1C3A}</a:tableStyleId>
              </a:tblPr>
              <a:tblGrid>
                <a:gridCol w="3897718">
                  <a:extLst>
                    <a:ext uri="{9D8B030D-6E8A-4147-A177-3AD203B41FA5}">
                      <a16:colId xmlns:a16="http://schemas.microsoft.com/office/drawing/2014/main" val="20000"/>
                    </a:ext>
                  </a:extLst>
                </a:gridCol>
                <a:gridCol w="3897718">
                  <a:extLst>
                    <a:ext uri="{9D8B030D-6E8A-4147-A177-3AD203B41FA5}">
                      <a16:colId xmlns:a16="http://schemas.microsoft.com/office/drawing/2014/main" val="20001"/>
                    </a:ext>
                  </a:extLst>
                </a:gridCol>
              </a:tblGrid>
              <a:tr h="800308">
                <a:tc>
                  <a:txBody>
                    <a:bodyPr/>
                    <a:lstStyle/>
                    <a:p>
                      <a:pPr algn="ctr"/>
                      <a:r>
                        <a:rPr kumimoji="1" lang="ja-JP" altLang="en-US" sz="2400" dirty="0"/>
                        <a:t>重症化のリスク因子</a:t>
                      </a:r>
                    </a:p>
                  </a:txBody>
                  <a:tcPr marT="34299" marB="34299"/>
                </a:tc>
                <a:tc>
                  <a:txBody>
                    <a:bodyPr/>
                    <a:lstStyle/>
                    <a:p>
                      <a:pPr algn="ctr"/>
                      <a:r>
                        <a:rPr kumimoji="1" lang="ja-JP" altLang="en-US" sz="2400" dirty="0"/>
                        <a:t>重症化の可能性のある</a:t>
                      </a:r>
                      <a:endParaRPr kumimoji="1" lang="en-US" altLang="ja-JP" sz="2400" dirty="0"/>
                    </a:p>
                    <a:p>
                      <a:pPr algn="ctr"/>
                      <a:r>
                        <a:rPr kumimoji="1" lang="ja-JP" altLang="en-US" sz="2400" dirty="0"/>
                        <a:t>基礎疾患等</a:t>
                      </a:r>
                    </a:p>
                  </a:txBody>
                  <a:tcPr marT="34299" marB="34299"/>
                </a:tc>
                <a:extLst>
                  <a:ext uri="{0D108BD9-81ED-4DB2-BD59-A6C34878D82A}">
                    <a16:rowId xmlns:a16="http://schemas.microsoft.com/office/drawing/2014/main" val="10000"/>
                  </a:ext>
                </a:extLst>
              </a:tr>
              <a:tr h="455573">
                <a:tc>
                  <a:txBody>
                    <a:bodyPr/>
                    <a:lstStyle/>
                    <a:p>
                      <a:r>
                        <a:rPr kumimoji="1" lang="en-US" altLang="ja-JP" sz="1800" dirty="0">
                          <a:latin typeface="Times New Roman"/>
                          <a:cs typeface="Times New Roman"/>
                        </a:rPr>
                        <a:t>65</a:t>
                      </a:r>
                      <a:r>
                        <a:rPr kumimoji="1" lang="ja-JP" altLang="en-US" sz="1800" dirty="0">
                          <a:latin typeface="Times New Roman"/>
                          <a:cs typeface="Times New Roman"/>
                        </a:rPr>
                        <a:t>歳以上の高齢者</a:t>
                      </a:r>
                    </a:p>
                  </a:txBody>
                  <a:tcPr marT="34299" marB="34299"/>
                </a:tc>
                <a:tc>
                  <a:txBody>
                    <a:bodyPr/>
                    <a:lstStyle/>
                    <a:p>
                      <a:r>
                        <a:rPr kumimoji="1" lang="ja-JP" altLang="en-US" sz="1800" dirty="0">
                          <a:latin typeface="Times New Roman"/>
                          <a:cs typeface="Times New Roman"/>
                        </a:rPr>
                        <a:t>生物学的製剤の使用</a:t>
                      </a:r>
                    </a:p>
                  </a:txBody>
                  <a:tcPr marT="34299" marB="34299"/>
                </a:tc>
                <a:extLst>
                  <a:ext uri="{0D108BD9-81ED-4DB2-BD59-A6C34878D82A}">
                    <a16:rowId xmlns:a16="http://schemas.microsoft.com/office/drawing/2014/main" val="10001"/>
                  </a:ext>
                </a:extLst>
              </a:tr>
              <a:tr h="455573">
                <a:tc>
                  <a:txBody>
                    <a:bodyPr/>
                    <a:lstStyle/>
                    <a:p>
                      <a:r>
                        <a:rPr kumimoji="1" lang="ja-JP" altLang="en-US" sz="1800" dirty="0">
                          <a:latin typeface="Times New Roman"/>
                          <a:cs typeface="Times New Roman"/>
                        </a:rPr>
                        <a:t>慢性閉塞性肺疾患</a:t>
                      </a:r>
                      <a:r>
                        <a:rPr kumimoji="1" lang="en-US" altLang="ja-JP" sz="1800" dirty="0">
                          <a:latin typeface="Times New Roman"/>
                          <a:cs typeface="Times New Roman"/>
                        </a:rPr>
                        <a:t> (1.5x)</a:t>
                      </a:r>
                      <a:endParaRPr kumimoji="1" lang="ja-JP" altLang="en-US" sz="1800" dirty="0">
                        <a:latin typeface="Times New Roman"/>
                        <a:cs typeface="Times New Roman"/>
                      </a:endParaRPr>
                    </a:p>
                  </a:txBody>
                  <a:tcPr marT="34299" marB="34299"/>
                </a:tc>
                <a:tc>
                  <a:txBody>
                    <a:bodyPr/>
                    <a:lstStyle/>
                    <a:p>
                      <a:r>
                        <a:rPr kumimoji="1" lang="ja-JP" altLang="en-US" sz="1800" dirty="0">
                          <a:latin typeface="Times New Roman"/>
                          <a:cs typeface="Times New Roman"/>
                        </a:rPr>
                        <a:t>臓器移植後・その他の免疫不全</a:t>
                      </a:r>
                    </a:p>
                  </a:txBody>
                  <a:tcPr marT="34299" marB="34299"/>
                </a:tc>
                <a:extLst>
                  <a:ext uri="{0D108BD9-81ED-4DB2-BD59-A6C34878D82A}">
                    <a16:rowId xmlns:a16="http://schemas.microsoft.com/office/drawing/2014/main" val="10002"/>
                  </a:ext>
                </a:extLst>
              </a:tr>
              <a:tr h="455573">
                <a:tc>
                  <a:txBody>
                    <a:bodyPr/>
                    <a:lstStyle/>
                    <a:p>
                      <a:r>
                        <a:rPr kumimoji="1" lang="ja-JP" altLang="en-US" sz="1800" dirty="0">
                          <a:latin typeface="Times New Roman"/>
                          <a:cs typeface="Times New Roman"/>
                        </a:rPr>
                        <a:t>慢性腎臓病</a:t>
                      </a:r>
                      <a:r>
                        <a:rPr kumimoji="1" lang="en-US" altLang="ja-JP" sz="1800" dirty="0">
                          <a:latin typeface="Times New Roman"/>
                          <a:cs typeface="Times New Roman"/>
                        </a:rPr>
                        <a:t> (4x)</a:t>
                      </a:r>
                      <a:endParaRPr kumimoji="1" lang="ja-JP" altLang="en-US" sz="1800" dirty="0">
                        <a:latin typeface="Times New Roman"/>
                        <a:cs typeface="Times New Roman"/>
                      </a:endParaRPr>
                    </a:p>
                  </a:txBody>
                  <a:tcPr marT="34299" marB="34299"/>
                </a:tc>
                <a:tc>
                  <a:txBody>
                    <a:bodyPr/>
                    <a:lstStyle/>
                    <a:p>
                      <a:r>
                        <a:rPr kumimoji="1" lang="en-US" altLang="ja-JP" sz="1800" dirty="0">
                          <a:latin typeface="Times New Roman"/>
                          <a:cs typeface="Times New Roman"/>
                        </a:rPr>
                        <a:t>HIV</a:t>
                      </a:r>
                      <a:r>
                        <a:rPr kumimoji="1" lang="ja-JP" altLang="en-US" sz="1800" dirty="0">
                          <a:latin typeface="Times New Roman"/>
                          <a:cs typeface="Times New Roman"/>
                        </a:rPr>
                        <a:t>感染症（特に</a:t>
                      </a:r>
                      <a:r>
                        <a:rPr kumimoji="1" lang="en-US" altLang="ja-JP" sz="1800" dirty="0">
                          <a:latin typeface="Times New Roman"/>
                          <a:cs typeface="Times New Roman"/>
                        </a:rPr>
                        <a:t>CD4&lt;200/</a:t>
                      </a:r>
                      <a:r>
                        <a:rPr kumimoji="1" lang="en-US" altLang="ja-JP" sz="1800" dirty="0" err="1">
                          <a:latin typeface="Times New Roman"/>
                          <a:cs typeface="Times New Roman"/>
                        </a:rPr>
                        <a:t>μL</a:t>
                      </a:r>
                      <a:r>
                        <a:rPr kumimoji="1" lang="ja-JP" altLang="en-US" sz="1800" dirty="0">
                          <a:latin typeface="Times New Roman"/>
                          <a:cs typeface="Times New Roman"/>
                        </a:rPr>
                        <a:t>）</a:t>
                      </a:r>
                    </a:p>
                  </a:txBody>
                  <a:tcPr marT="34299" marB="34299"/>
                </a:tc>
                <a:extLst>
                  <a:ext uri="{0D108BD9-81ED-4DB2-BD59-A6C34878D82A}">
                    <a16:rowId xmlns:a16="http://schemas.microsoft.com/office/drawing/2014/main" val="10003"/>
                  </a:ext>
                </a:extLst>
              </a:tr>
              <a:tr h="455573">
                <a:tc>
                  <a:txBody>
                    <a:bodyPr/>
                    <a:lstStyle/>
                    <a:p>
                      <a:r>
                        <a:rPr kumimoji="1" lang="ja-JP" altLang="en-US" sz="1800" dirty="0">
                          <a:latin typeface="Times New Roman"/>
                          <a:cs typeface="Times New Roman"/>
                        </a:rPr>
                        <a:t>糖尿病</a:t>
                      </a:r>
                      <a:r>
                        <a:rPr kumimoji="1" lang="en-US" altLang="ja-JP" sz="1800" dirty="0">
                          <a:latin typeface="Times New Roman"/>
                          <a:cs typeface="Times New Roman"/>
                        </a:rPr>
                        <a:t> (3x)</a:t>
                      </a:r>
                      <a:endParaRPr kumimoji="1" lang="ja-JP" altLang="en-US" sz="1800" dirty="0">
                        <a:latin typeface="Times New Roman"/>
                        <a:cs typeface="Times New Roman"/>
                      </a:endParaRPr>
                    </a:p>
                  </a:txBody>
                  <a:tcPr marT="34299" marB="34299"/>
                </a:tc>
                <a:tc>
                  <a:txBody>
                    <a:bodyPr/>
                    <a:lstStyle/>
                    <a:p>
                      <a:r>
                        <a:rPr kumimoji="1" lang="ja-JP" altLang="en-US" sz="1800" dirty="0">
                          <a:latin typeface="Times New Roman"/>
                          <a:cs typeface="Times New Roman"/>
                        </a:rPr>
                        <a:t>喫煙歴</a:t>
                      </a:r>
                    </a:p>
                  </a:txBody>
                  <a:tcPr marT="34299" marB="34299"/>
                </a:tc>
                <a:extLst>
                  <a:ext uri="{0D108BD9-81ED-4DB2-BD59-A6C34878D82A}">
                    <a16:rowId xmlns:a16="http://schemas.microsoft.com/office/drawing/2014/main" val="10004"/>
                  </a:ext>
                </a:extLst>
              </a:tr>
              <a:tr h="455573">
                <a:tc>
                  <a:txBody>
                    <a:bodyPr/>
                    <a:lstStyle/>
                    <a:p>
                      <a:r>
                        <a:rPr kumimoji="1" lang="ja-JP" altLang="en-US" sz="1800" dirty="0">
                          <a:latin typeface="Times New Roman"/>
                          <a:cs typeface="Times New Roman"/>
                        </a:rPr>
                        <a:t>高血圧</a:t>
                      </a:r>
                      <a:r>
                        <a:rPr kumimoji="1" lang="en-US" altLang="ja-JP" sz="1800" dirty="0">
                          <a:latin typeface="Times New Roman"/>
                          <a:cs typeface="Times New Roman"/>
                        </a:rPr>
                        <a:t> (3x)</a:t>
                      </a:r>
                      <a:endParaRPr kumimoji="1" lang="ja-JP" altLang="en-US" sz="1800" dirty="0">
                        <a:latin typeface="Times New Roman"/>
                        <a:cs typeface="Times New Roman"/>
                      </a:endParaRPr>
                    </a:p>
                  </a:txBody>
                  <a:tcPr marT="34299" marB="34299"/>
                </a:tc>
                <a:tc>
                  <a:txBody>
                    <a:bodyPr/>
                    <a:lstStyle/>
                    <a:p>
                      <a:r>
                        <a:rPr kumimoji="1" lang="ja-JP" altLang="en-US" sz="1800" dirty="0">
                          <a:latin typeface="Times New Roman"/>
                          <a:cs typeface="Times New Roman"/>
                        </a:rPr>
                        <a:t>妊婦</a:t>
                      </a:r>
                    </a:p>
                  </a:txBody>
                  <a:tcPr marT="34299" marB="34299"/>
                </a:tc>
                <a:extLst>
                  <a:ext uri="{0D108BD9-81ED-4DB2-BD59-A6C34878D82A}">
                    <a16:rowId xmlns:a16="http://schemas.microsoft.com/office/drawing/2014/main" val="10005"/>
                  </a:ext>
                </a:extLst>
              </a:tr>
              <a:tr h="431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Times New Roman"/>
                          <a:cs typeface="Times New Roman"/>
                        </a:rPr>
                        <a:t>心血管疾患</a:t>
                      </a:r>
                    </a:p>
                  </a:txBody>
                  <a:tcPr marT="34299" marB="34299"/>
                </a:tc>
                <a:tc>
                  <a:txBody>
                    <a:bodyPr/>
                    <a:lstStyle/>
                    <a:p>
                      <a:r>
                        <a:rPr kumimoji="1" lang="ja-JP" altLang="en-US" sz="1800" dirty="0">
                          <a:latin typeface="Times New Roman"/>
                          <a:cs typeface="Times New Roman"/>
                        </a:rPr>
                        <a:t>悪性腫瘍患者</a:t>
                      </a:r>
                    </a:p>
                  </a:txBody>
                  <a:tcPr marT="34299" marB="34299"/>
                </a:tc>
                <a:extLst>
                  <a:ext uri="{0D108BD9-81ED-4DB2-BD59-A6C34878D82A}">
                    <a16:rowId xmlns:a16="http://schemas.microsoft.com/office/drawing/2014/main" val="10006"/>
                  </a:ext>
                </a:extLst>
              </a:tr>
              <a:tr h="455573">
                <a:tc>
                  <a:txBody>
                    <a:bodyPr/>
                    <a:lstStyle/>
                    <a:p>
                      <a:r>
                        <a:rPr kumimoji="1" lang="ja-JP" altLang="en-US" sz="1800" dirty="0">
                          <a:latin typeface="Times New Roman"/>
                          <a:cs typeface="Times New Roman"/>
                        </a:rPr>
                        <a:t>肥満（</a:t>
                      </a:r>
                      <a:r>
                        <a:rPr kumimoji="1" lang="en-US" altLang="ja-JP" sz="1800" dirty="0">
                          <a:latin typeface="Times New Roman"/>
                          <a:cs typeface="Times New Roman"/>
                        </a:rPr>
                        <a:t>BMI 30</a:t>
                      </a:r>
                      <a:r>
                        <a:rPr kumimoji="1" lang="ja-JP" altLang="en-US" sz="1800" dirty="0">
                          <a:latin typeface="Times New Roman"/>
                          <a:cs typeface="Times New Roman"/>
                        </a:rPr>
                        <a:t>以上）</a:t>
                      </a:r>
                      <a:r>
                        <a:rPr kumimoji="1" lang="en-US" altLang="ja-JP" sz="1800" dirty="0">
                          <a:latin typeface="Times New Roman"/>
                          <a:cs typeface="Times New Roman"/>
                        </a:rPr>
                        <a:t>(BMI&gt;40: 4.5x)</a:t>
                      </a:r>
                      <a:endParaRPr kumimoji="1" lang="ja-JP" altLang="en-US" sz="1800" dirty="0">
                        <a:latin typeface="Times New Roman"/>
                        <a:cs typeface="Times New Roman"/>
                      </a:endParaRPr>
                    </a:p>
                  </a:txBody>
                  <a:tcPr marT="34299" marB="34299"/>
                </a:tc>
                <a:tc>
                  <a:txBody>
                    <a:bodyPr/>
                    <a:lstStyle/>
                    <a:p>
                      <a:r>
                        <a:rPr kumimoji="1" lang="ja-JP" altLang="en-US" sz="1800">
                          <a:latin typeface="Times New Roman"/>
                          <a:cs typeface="Times New Roman"/>
                        </a:rPr>
                        <a:t>抗</a:t>
                      </a:r>
                      <a:r>
                        <a:rPr kumimoji="1" lang="en-US" altLang="ja-JP" sz="1800" dirty="0">
                          <a:latin typeface="Times New Roman"/>
                          <a:cs typeface="Times New Roman"/>
                        </a:rPr>
                        <a:t>INF</a:t>
                      </a:r>
                      <a:r>
                        <a:rPr kumimoji="1" lang="ja-JP" altLang="en-US" sz="1800">
                          <a:latin typeface="Times New Roman"/>
                          <a:cs typeface="Times New Roman"/>
                        </a:rPr>
                        <a:t>抗体陽性者（高齢者）</a:t>
                      </a:r>
                      <a:endParaRPr kumimoji="1" lang="ja-JP" altLang="en-US" sz="1800" dirty="0">
                        <a:latin typeface="Times New Roman"/>
                        <a:cs typeface="Times New Roman"/>
                      </a:endParaRPr>
                    </a:p>
                  </a:txBody>
                  <a:tcPr marT="34299" marB="34299"/>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593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713" y="313772"/>
            <a:ext cx="8591176" cy="695646"/>
          </a:xfrm>
          <a:solidFill>
            <a:schemeClr val="tx2">
              <a:lumMod val="75000"/>
            </a:schemeClr>
          </a:solidFill>
        </p:spPr>
        <p:txBody>
          <a:bodyPr>
            <a:normAutofit/>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小児の新型コロナウイルス</a:t>
            </a:r>
            <a:r>
              <a:rPr lang="ja-JP" altLang="en-US" dirty="0">
                <a:solidFill>
                  <a:schemeClr val="bg1"/>
                </a:solidFill>
                <a:latin typeface="MS PGothic" panose="020B0600070205080204" pitchFamily="34" charset="-128"/>
                <a:ea typeface="MS PGothic" panose="020B0600070205080204" pitchFamily="34" charset="-128"/>
              </a:rPr>
              <a:t>感染</a:t>
            </a:r>
            <a:endParaRPr kumimoji="1" lang="ja-JP" altLang="en-US" dirty="0">
              <a:solidFill>
                <a:schemeClr val="bg1"/>
              </a:solidFill>
              <a:latin typeface="MS PGothic" panose="020B0600070205080204" pitchFamily="34" charset="-128"/>
              <a:ea typeface="MS PGothic" panose="020B0600070205080204" pitchFamily="34" charset="-128"/>
            </a:endParaRPr>
          </a:p>
        </p:txBody>
      </p:sp>
      <p:sp>
        <p:nvSpPr>
          <p:cNvPr id="3" name="正方形/長方形 2"/>
          <p:cNvSpPr/>
          <p:nvPr/>
        </p:nvSpPr>
        <p:spPr>
          <a:xfrm>
            <a:off x="544945" y="1498832"/>
            <a:ext cx="8493312" cy="5170647"/>
          </a:xfrm>
          <a:prstGeom prst="rect">
            <a:avLst/>
          </a:prstGeom>
        </p:spPr>
        <p:txBody>
          <a:bodyPr wrap="square">
            <a:spAutoFit/>
          </a:bodyPr>
          <a:lstStyle/>
          <a:p>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1.  </a:t>
            </a:r>
            <a:r>
              <a:rPr lang="ja-JP" altLang="ja-JP"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小児の感染</a:t>
            </a:r>
            <a:r>
              <a:rPr lang="ja-JP" altLang="en-US"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患者数</a:t>
            </a:r>
            <a:r>
              <a:rPr lang="ja-JP" altLang="ja-JP"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は少な</a:t>
            </a:r>
            <a:r>
              <a:rPr lang="ja-JP" altLang="en-US"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かったが、デルタ株の流行後は</a:t>
            </a:r>
            <a:endParaRPr lang="en-US" altLang="ja-JP"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40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40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小児</a:t>
            </a:r>
            <a:r>
              <a:rPr lang="ja-JP" altLang="en-US"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の感染患者が増加している</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　新型</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コロナウイルスの受容体</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の</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上気道組織での</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発現量が成人に比べて少ない</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小児</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は自然免疫能が成人よりも強い。その結果、ウイルスが生体内に入りにくい</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ただし</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、デルタ株は別。</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2. </a:t>
            </a:r>
            <a:r>
              <a:rPr lang="ja-JP" altLang="ja-JP"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小児は感染しても多くは軽症</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2021</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年春までの小児の感染者は全患者の</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1.8%</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1</a:t>
            </a:r>
            <a:r>
              <a:rPr lang="ja-JP"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歳未満</a:t>
            </a:r>
            <a:r>
              <a:rPr lang="ja-JP" altLang="en-US"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、基礎疾患を持つ子どもは</a:t>
            </a:r>
            <a:r>
              <a:rPr lang="ja-JP"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重症化</a:t>
            </a:r>
            <a:r>
              <a:rPr lang="ja-JP" altLang="en-US"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のリスク因子</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odds</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比</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2.8 </a:t>
            </a:r>
            <a:r>
              <a:rPr lang="ja-JP" altLang="en-US">
                <a:latin typeface="Times New Roman" panose="02020603050405020304" pitchFamily="18" charset="0"/>
                <a:ea typeface="MS PGothic" panose="020B0600070205080204" pitchFamily="34" charset="-128"/>
                <a:cs typeface="Times New Roman" panose="02020603050405020304" pitchFamily="18" charset="0"/>
              </a:rPr>
              <a:t>イタリア等）</a:t>
            </a:r>
            <a:r>
              <a:rPr lang="ja-JP" altLang="ja-JP">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死亡率</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は</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0 - 1</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歳</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0.3% </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2 - 6</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歳</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0.3%</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7 – 17</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歳</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0% </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3,836</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人中</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4</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人死亡）。</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ただし</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、少数例であるが基礎疾患のない小児でも重症例が出ている。</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3. </a:t>
            </a:r>
            <a:r>
              <a:rPr lang="ja-JP" altLang="en-US" sz="2400"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ウイルス排泄期間</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不顕性</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感染（感染しても症状が出ない場合）であっても、顕性感染（感染し</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て</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症状が出る場合）であっても、</a:t>
            </a:r>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感染から約</a:t>
            </a:r>
            <a:r>
              <a:rPr lang="en-US"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2</a:t>
            </a:r>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週間はウイルスを気道から体外に排</a:t>
            </a:r>
            <a:endParaRPr lang="en-US"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出</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する（他の人に感染させうる）。但し、小児から成人への感染例は少ない。</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便中</a:t>
            </a:r>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へのウイルス排泄が長期間（</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平均</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24</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日間）続く。</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707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713" y="313772"/>
            <a:ext cx="8591176" cy="1242944"/>
          </a:xfrm>
          <a:solidFill>
            <a:schemeClr val="tx2">
              <a:lumMod val="75000"/>
            </a:schemeClr>
          </a:solidFill>
        </p:spPr>
        <p:txBody>
          <a:bodyPr>
            <a:normAutofit fontScale="90000"/>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小児の新型コロナウイルス</a:t>
            </a:r>
            <a:r>
              <a:rPr lang="ja-JP" altLang="en-US" dirty="0">
                <a:solidFill>
                  <a:schemeClr val="bg1"/>
                </a:solidFill>
                <a:latin typeface="MS PGothic" panose="020B0600070205080204" pitchFamily="34" charset="-128"/>
                <a:ea typeface="MS PGothic" panose="020B0600070205080204" pitchFamily="34" charset="-128"/>
              </a:rPr>
              <a:t>感染時に</a:t>
            </a:r>
            <a:br>
              <a:rPr lang="en-US" altLang="ja-JP" dirty="0">
                <a:solidFill>
                  <a:schemeClr val="bg1"/>
                </a:solidFill>
                <a:latin typeface="MS PGothic" panose="020B0600070205080204" pitchFamily="34" charset="-128"/>
                <a:ea typeface="MS PGothic" panose="020B0600070205080204" pitchFamily="34" charset="-128"/>
              </a:rPr>
            </a:br>
            <a:r>
              <a:rPr lang="ja-JP" altLang="en-US" dirty="0">
                <a:solidFill>
                  <a:schemeClr val="bg1"/>
                </a:solidFill>
                <a:latin typeface="MS PGothic" panose="020B0600070205080204" pitchFamily="34" charset="-128"/>
                <a:ea typeface="MS PGothic" panose="020B0600070205080204" pitchFamily="34" charset="-128"/>
              </a:rPr>
              <a:t>注意すべきポイント</a:t>
            </a:r>
            <a:endParaRPr kumimoji="1" lang="ja-JP" altLang="en-US" dirty="0">
              <a:solidFill>
                <a:schemeClr val="bg1"/>
              </a:solidFill>
              <a:latin typeface="MS PGothic" panose="020B0600070205080204" pitchFamily="34" charset="-128"/>
              <a:ea typeface="MS PGothic" panose="020B0600070205080204" pitchFamily="34" charset="-128"/>
            </a:endParaRPr>
          </a:p>
        </p:txBody>
      </p:sp>
      <p:sp>
        <p:nvSpPr>
          <p:cNvPr id="4" name="テキスト ボックス 3"/>
          <p:cNvSpPr txBox="1"/>
          <p:nvPr/>
        </p:nvSpPr>
        <p:spPr>
          <a:xfrm>
            <a:off x="1116433" y="2038069"/>
            <a:ext cx="7098059" cy="4401205"/>
          </a:xfrm>
          <a:prstGeom prst="rect">
            <a:avLst/>
          </a:prstGeom>
          <a:noFill/>
        </p:spPr>
        <p:txBody>
          <a:bodyPr wrap="square" rtlCol="0">
            <a:spAutoFit/>
          </a:bodyPr>
          <a:lstStyle/>
          <a:p>
            <a:r>
              <a:rPr kumimoji="1" lang="ja-JP" altLang="en-US" sz="2800" dirty="0">
                <a:latin typeface="ＭＳ ゴシック"/>
                <a:ea typeface="ＭＳ ゴシック"/>
                <a:cs typeface="ＭＳ ゴシック"/>
              </a:rPr>
              <a:t>・機嫌</a:t>
            </a:r>
            <a:endParaRPr kumimoji="1"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・食欲</a:t>
            </a:r>
            <a:endParaRPr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a:t>
            </a:r>
            <a:r>
              <a:rPr kumimoji="1" lang="ja-JP" altLang="en-US" sz="2800" dirty="0">
                <a:latin typeface="ＭＳ ゴシック"/>
                <a:ea typeface="ＭＳ ゴシック"/>
                <a:cs typeface="ＭＳ ゴシック"/>
              </a:rPr>
              <a:t>顔色</a:t>
            </a:r>
            <a:endParaRPr kumimoji="1"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・呼吸状態：息苦しそうか？</a:t>
            </a:r>
            <a:endParaRPr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　　　　　　呼吸回数が多いか？</a:t>
            </a:r>
            <a:endParaRPr lang="en-US" altLang="ja-JP" sz="2800" dirty="0">
              <a:latin typeface="ＭＳ ゴシック"/>
              <a:ea typeface="ＭＳ ゴシック"/>
              <a:cs typeface="ＭＳ ゴシック"/>
            </a:endParaRPr>
          </a:p>
          <a:p>
            <a:r>
              <a:rPr kumimoji="1" lang="ja-JP" altLang="en-US" sz="2800" dirty="0">
                <a:latin typeface="ＭＳ ゴシック"/>
                <a:ea typeface="ＭＳ ゴシック"/>
                <a:cs typeface="ＭＳ ゴシック"/>
              </a:rPr>
              <a:t>　　　　　　胸が呼吸の度に凹まないか？</a:t>
            </a:r>
            <a:endParaRPr kumimoji="1" lang="en-US" altLang="ja-JP" sz="2800" dirty="0">
              <a:latin typeface="ＭＳ ゴシック"/>
              <a:ea typeface="ＭＳ ゴシック"/>
              <a:cs typeface="ＭＳ ゴシック"/>
            </a:endParaRPr>
          </a:p>
          <a:p>
            <a:endParaRPr lang="en-US" altLang="ja-JP" sz="2800" dirty="0">
              <a:latin typeface="ＭＳ ゴシック"/>
              <a:ea typeface="ＭＳ ゴシック"/>
              <a:cs typeface="ＭＳ ゴシック"/>
            </a:endParaRPr>
          </a:p>
          <a:p>
            <a:r>
              <a:rPr kumimoji="1" lang="ja-JP" altLang="en-US" sz="2800" dirty="0">
                <a:latin typeface="ＭＳ ゴシック"/>
                <a:ea typeface="ＭＳ ゴシック"/>
                <a:cs typeface="ＭＳ ゴシック"/>
              </a:rPr>
              <a:t>・意識がはっきりしない</a:t>
            </a:r>
            <a:endParaRPr kumimoji="1"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・水分が摂取できない</a:t>
            </a:r>
            <a:endParaRPr lang="en-US" altLang="ja-JP" sz="2800" dirty="0">
              <a:latin typeface="ＭＳ ゴシック"/>
              <a:ea typeface="ＭＳ ゴシック"/>
              <a:cs typeface="ＭＳ ゴシック"/>
            </a:endParaRPr>
          </a:p>
          <a:p>
            <a:r>
              <a:rPr kumimoji="1" lang="ja-JP" altLang="en-US" sz="2800" dirty="0">
                <a:latin typeface="ＭＳ ゴシック"/>
                <a:ea typeface="ＭＳ ゴシック"/>
                <a:cs typeface="ＭＳ ゴシック"/>
              </a:rPr>
              <a:t>・嘔吐を繰り返す</a:t>
            </a:r>
          </a:p>
        </p:txBody>
      </p:sp>
    </p:spTree>
    <p:extLst>
      <p:ext uri="{BB962C8B-B14F-4D97-AF65-F5344CB8AC3E}">
        <p14:creationId xmlns:p14="http://schemas.microsoft.com/office/powerpoint/2010/main" val="412296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713" y="313772"/>
            <a:ext cx="8591176" cy="1242944"/>
          </a:xfrm>
          <a:solidFill>
            <a:schemeClr val="tx2">
              <a:lumMod val="75000"/>
            </a:schemeClr>
          </a:solidFill>
        </p:spPr>
        <p:txBody>
          <a:bodyPr>
            <a:normAutofit fontScale="90000"/>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小児の新型コロナウイルス</a:t>
            </a:r>
            <a:r>
              <a:rPr lang="ja-JP" altLang="en-US" dirty="0">
                <a:solidFill>
                  <a:schemeClr val="bg1"/>
                </a:solidFill>
                <a:latin typeface="MS PGothic" panose="020B0600070205080204" pitchFamily="34" charset="-128"/>
                <a:ea typeface="MS PGothic" panose="020B0600070205080204" pitchFamily="34" charset="-128"/>
              </a:rPr>
              <a:t>感染時の</a:t>
            </a:r>
            <a:br>
              <a:rPr lang="en-US" altLang="ja-JP" dirty="0">
                <a:solidFill>
                  <a:schemeClr val="bg1"/>
                </a:solidFill>
                <a:latin typeface="MS PGothic" panose="020B0600070205080204" pitchFamily="34" charset="-128"/>
                <a:ea typeface="MS PGothic" panose="020B0600070205080204" pitchFamily="34" charset="-128"/>
              </a:rPr>
            </a:br>
            <a:r>
              <a:rPr lang="ja-JP" altLang="en-US" dirty="0">
                <a:solidFill>
                  <a:schemeClr val="bg1"/>
                </a:solidFill>
                <a:latin typeface="MS PGothic" panose="020B0600070205080204" pitchFamily="34" charset="-128"/>
                <a:ea typeface="MS PGothic" panose="020B0600070205080204" pitchFamily="34" charset="-128"/>
              </a:rPr>
              <a:t>介護の</a:t>
            </a:r>
            <a:r>
              <a:rPr lang="ja-JP" altLang="en-US" dirty="0">
                <a:solidFill>
                  <a:schemeClr val="bg1"/>
                </a:solidFill>
                <a:latin typeface="Times New Roman"/>
                <a:ea typeface="MS PGothic" panose="020B0600070205080204" pitchFamily="34" charset="-128"/>
                <a:cs typeface="Times New Roman"/>
              </a:rPr>
              <a:t>ポイント</a:t>
            </a:r>
            <a:r>
              <a:rPr lang="en-US" altLang="ja-JP" dirty="0">
                <a:solidFill>
                  <a:schemeClr val="bg1"/>
                </a:solidFill>
                <a:latin typeface="Times New Roman"/>
                <a:ea typeface="MS PGothic" panose="020B0600070205080204" pitchFamily="34" charset="-128"/>
                <a:cs typeface="Times New Roman"/>
              </a:rPr>
              <a:t> (1)</a:t>
            </a:r>
            <a:endParaRPr kumimoji="1" lang="ja-JP" altLang="en-US" dirty="0">
              <a:solidFill>
                <a:schemeClr val="bg1"/>
              </a:solidFill>
              <a:latin typeface="Times New Roman"/>
              <a:ea typeface="MS PGothic" panose="020B0600070205080204" pitchFamily="34" charset="-128"/>
              <a:cs typeface="Times New Roman"/>
            </a:endParaRPr>
          </a:p>
        </p:txBody>
      </p:sp>
      <p:sp>
        <p:nvSpPr>
          <p:cNvPr id="4" name="テキスト ボックス 3"/>
          <p:cNvSpPr txBox="1"/>
          <p:nvPr/>
        </p:nvSpPr>
        <p:spPr>
          <a:xfrm>
            <a:off x="213712" y="2222417"/>
            <a:ext cx="8758725" cy="4401205"/>
          </a:xfrm>
          <a:prstGeom prst="rect">
            <a:avLst/>
          </a:prstGeom>
          <a:noFill/>
        </p:spPr>
        <p:txBody>
          <a:bodyPr wrap="square" rtlCol="0">
            <a:spAutoFit/>
          </a:bodyPr>
          <a:lstStyle/>
          <a:p>
            <a:r>
              <a:rPr kumimoji="1" lang="ja-JP" altLang="en-US" sz="2800" dirty="0">
                <a:solidFill>
                  <a:srgbClr val="3366FF"/>
                </a:solidFill>
                <a:latin typeface="Times New Roman"/>
                <a:ea typeface="ＭＳ ゴシック"/>
                <a:cs typeface="Times New Roman"/>
              </a:rPr>
              <a:t>マスク</a:t>
            </a:r>
            <a:r>
              <a:rPr kumimoji="1" lang="ja-JP" altLang="en-US" sz="2800" dirty="0">
                <a:latin typeface="Times New Roman"/>
                <a:ea typeface="ＭＳ ゴシック"/>
                <a:cs typeface="Times New Roman"/>
              </a:rPr>
              <a:t>：</a:t>
            </a:r>
            <a:r>
              <a:rPr kumimoji="1" lang="en-US" altLang="ja-JP" sz="2800" dirty="0">
                <a:latin typeface="Times New Roman"/>
                <a:ea typeface="ＭＳ ゴシック"/>
                <a:cs typeface="Times New Roman"/>
              </a:rPr>
              <a:t>2</a:t>
            </a:r>
            <a:r>
              <a:rPr kumimoji="1" lang="ja-JP" altLang="en-US" sz="2800" dirty="0">
                <a:latin typeface="Times New Roman"/>
                <a:ea typeface="ＭＳ ゴシック"/>
                <a:cs typeface="Times New Roman"/>
              </a:rPr>
              <a:t>歳以上の子どもが一人でいるときは不要。</a:t>
            </a:r>
            <a:endParaRPr kumimoji="1" lang="en-US" altLang="ja-JP" sz="2800" dirty="0">
              <a:latin typeface="Times New Roman"/>
              <a:ea typeface="ＭＳ ゴシック"/>
              <a:cs typeface="Times New Roman"/>
            </a:endParaRPr>
          </a:p>
          <a:p>
            <a:r>
              <a:rPr lang="ja-JP" altLang="en-US" sz="2800" dirty="0">
                <a:latin typeface="Times New Roman"/>
                <a:ea typeface="ＭＳ ゴシック"/>
                <a:cs typeface="Times New Roman"/>
              </a:rPr>
              <a:t>　　　　</a:t>
            </a:r>
            <a:r>
              <a:rPr kumimoji="1" lang="ja-JP" altLang="en-US" sz="2800" dirty="0">
                <a:latin typeface="Times New Roman"/>
                <a:ea typeface="ＭＳ ゴシック"/>
                <a:cs typeface="Times New Roman"/>
              </a:rPr>
              <a:t>家族で世話をする時は</a:t>
            </a:r>
            <a:r>
              <a:rPr kumimoji="1" lang="en-US" altLang="ja-JP" sz="2800" dirty="0">
                <a:latin typeface="Times New Roman"/>
                <a:ea typeface="ＭＳ ゴシック"/>
                <a:cs typeface="Times New Roman"/>
              </a:rPr>
              <a:t>､</a:t>
            </a:r>
            <a:r>
              <a:rPr kumimoji="1" lang="ja-JP" altLang="en-US" sz="2800" dirty="0">
                <a:latin typeface="Times New Roman"/>
                <a:ea typeface="ＭＳ ゴシック"/>
                <a:cs typeface="Times New Roman"/>
              </a:rPr>
              <a:t>子どもも家族も着用。</a:t>
            </a:r>
            <a:endParaRPr kumimoji="1" lang="en-US" altLang="ja-JP" sz="2800" dirty="0">
              <a:latin typeface="Times New Roman"/>
              <a:ea typeface="ＭＳ ゴシック"/>
              <a:cs typeface="Times New Roman"/>
            </a:endParaRPr>
          </a:p>
          <a:p>
            <a:endParaRPr kumimoji="1" lang="en-US" altLang="ja-JP" sz="2800" dirty="0">
              <a:latin typeface="Times New Roman"/>
              <a:ea typeface="ＭＳ ゴシック"/>
              <a:cs typeface="Times New Roman"/>
            </a:endParaRPr>
          </a:p>
          <a:p>
            <a:r>
              <a:rPr lang="ja-JP" altLang="en-US" sz="2800" dirty="0">
                <a:solidFill>
                  <a:srgbClr val="3366FF"/>
                </a:solidFill>
                <a:latin typeface="Times New Roman"/>
                <a:ea typeface="ＭＳ ゴシック"/>
                <a:cs typeface="Times New Roman"/>
              </a:rPr>
              <a:t>おむつ交換</a:t>
            </a:r>
            <a:r>
              <a:rPr lang="ja-JP" altLang="en-US" sz="2800" dirty="0">
                <a:latin typeface="Times New Roman"/>
                <a:ea typeface="ＭＳ ゴシック"/>
                <a:cs typeface="Times New Roman"/>
              </a:rPr>
              <a:t>：便中にウイルスが排泄されるので</a:t>
            </a:r>
            <a:r>
              <a:rPr lang="en-US" altLang="ja-JP" sz="2800" dirty="0">
                <a:latin typeface="Times New Roman"/>
                <a:ea typeface="ＭＳ ゴシック"/>
                <a:cs typeface="Times New Roman"/>
              </a:rPr>
              <a:t>､</a:t>
            </a:r>
            <a:r>
              <a:rPr lang="ja-JP" altLang="en-US" sz="2800" dirty="0">
                <a:latin typeface="Times New Roman"/>
                <a:ea typeface="ＭＳ ゴシック"/>
                <a:cs typeface="Times New Roman"/>
              </a:rPr>
              <a:t>交換</a:t>
            </a:r>
            <a:endParaRPr lang="en-US" altLang="ja-JP" sz="2800" dirty="0">
              <a:latin typeface="Times New Roman"/>
              <a:ea typeface="ＭＳ ゴシック"/>
              <a:cs typeface="Times New Roman"/>
            </a:endParaRPr>
          </a:p>
          <a:p>
            <a:r>
              <a:rPr lang="ja-JP" altLang="en-US" sz="2800" dirty="0">
                <a:latin typeface="Times New Roman"/>
                <a:ea typeface="ＭＳ ゴシック"/>
                <a:cs typeface="Times New Roman"/>
              </a:rPr>
              <a:t>　　　　用シートを使用したり</a:t>
            </a:r>
            <a:r>
              <a:rPr lang="en-US" altLang="ja-JP" sz="2800" dirty="0">
                <a:latin typeface="Times New Roman"/>
                <a:ea typeface="ＭＳ ゴシック"/>
                <a:cs typeface="Times New Roman"/>
              </a:rPr>
              <a:t>､</a:t>
            </a:r>
            <a:r>
              <a:rPr lang="ja-JP" altLang="en-US" sz="2800" dirty="0">
                <a:latin typeface="Times New Roman"/>
                <a:ea typeface="ＭＳ ゴシック"/>
                <a:cs typeface="Times New Roman"/>
              </a:rPr>
              <a:t>交換時に掃除をする。</a:t>
            </a:r>
            <a:endParaRPr lang="en-US" altLang="ja-JP" sz="2800" dirty="0">
              <a:latin typeface="Times New Roman"/>
              <a:ea typeface="ＭＳ ゴシック"/>
              <a:cs typeface="Times New Roman"/>
            </a:endParaRPr>
          </a:p>
          <a:p>
            <a:r>
              <a:rPr lang="ja-JP" altLang="en-US" sz="2800" dirty="0">
                <a:latin typeface="Times New Roman"/>
                <a:ea typeface="ＭＳ ゴシック"/>
                <a:cs typeface="Times New Roman"/>
              </a:rPr>
              <a:t>　　　　おむつはビニール袋に密封し</a:t>
            </a:r>
            <a:r>
              <a:rPr lang="en-US" altLang="ja-JP" sz="2800" dirty="0">
                <a:latin typeface="Times New Roman"/>
                <a:ea typeface="ＭＳ ゴシック"/>
                <a:cs typeface="Times New Roman"/>
              </a:rPr>
              <a:t>､</a:t>
            </a:r>
            <a:r>
              <a:rPr lang="ja-JP" altLang="en-US" sz="2800" dirty="0">
                <a:latin typeface="Times New Roman"/>
                <a:ea typeface="ＭＳ ゴシック"/>
                <a:cs typeface="Times New Roman"/>
              </a:rPr>
              <a:t>もう一枚のビ</a:t>
            </a:r>
            <a:endParaRPr lang="en-US" altLang="ja-JP" sz="2800" dirty="0">
              <a:latin typeface="Times New Roman"/>
              <a:ea typeface="ＭＳ ゴシック"/>
              <a:cs typeface="Times New Roman"/>
            </a:endParaRPr>
          </a:p>
          <a:p>
            <a:r>
              <a:rPr lang="ja-JP" altLang="en-US" sz="2800" dirty="0">
                <a:latin typeface="Times New Roman"/>
                <a:ea typeface="ＭＳ ゴシック"/>
                <a:cs typeface="Times New Roman"/>
              </a:rPr>
              <a:t>　　　　ニール袋を使って二重に密封する。</a:t>
            </a:r>
            <a:endParaRPr lang="en-US" altLang="ja-JP" sz="2800" dirty="0">
              <a:latin typeface="Times New Roman"/>
              <a:ea typeface="ＭＳ ゴシック"/>
              <a:cs typeface="Times New Roman"/>
            </a:endParaRPr>
          </a:p>
          <a:p>
            <a:endParaRPr lang="en-US" altLang="ja-JP" sz="2800" dirty="0">
              <a:latin typeface="Times New Roman"/>
              <a:ea typeface="ＭＳ ゴシック"/>
              <a:cs typeface="Times New Roman"/>
            </a:endParaRPr>
          </a:p>
          <a:p>
            <a:r>
              <a:rPr lang="ja-JP" altLang="en-US" sz="2800" dirty="0">
                <a:solidFill>
                  <a:srgbClr val="3366FF"/>
                </a:solidFill>
                <a:latin typeface="Times New Roman"/>
                <a:ea typeface="ＭＳ ゴシック"/>
                <a:cs typeface="Times New Roman"/>
              </a:rPr>
              <a:t>体を拭く、排泄物の処理</a:t>
            </a:r>
            <a:r>
              <a:rPr lang="ja-JP" altLang="en-US" sz="2800" dirty="0">
                <a:latin typeface="Times New Roman"/>
                <a:ea typeface="ＭＳ ゴシック"/>
                <a:cs typeface="Times New Roman"/>
              </a:rPr>
              <a:t>：使い捨てのエプロンや手袋</a:t>
            </a:r>
            <a:endParaRPr lang="en-US" altLang="ja-JP" sz="2800" dirty="0">
              <a:latin typeface="Times New Roman"/>
              <a:ea typeface="ＭＳ ゴシック"/>
              <a:cs typeface="Times New Roman"/>
            </a:endParaRPr>
          </a:p>
          <a:p>
            <a:r>
              <a:rPr lang="ja-JP" altLang="en-US" sz="2800" dirty="0">
                <a:latin typeface="Times New Roman"/>
                <a:ea typeface="ＭＳ ゴシック"/>
                <a:cs typeface="Times New Roman"/>
              </a:rPr>
              <a:t>　　　　を使う。最後に石鹸で手洗いする。</a:t>
            </a:r>
            <a:endParaRPr kumimoji="1" lang="ja-JP" altLang="en-US" sz="2800" dirty="0">
              <a:latin typeface="Times New Roman"/>
              <a:ea typeface="ＭＳ ゴシック"/>
              <a:cs typeface="Times New Roman"/>
            </a:endParaRPr>
          </a:p>
        </p:txBody>
      </p:sp>
    </p:spTree>
    <p:extLst>
      <p:ext uri="{BB962C8B-B14F-4D97-AF65-F5344CB8AC3E}">
        <p14:creationId xmlns:p14="http://schemas.microsoft.com/office/powerpoint/2010/main" val="45917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713" y="313772"/>
            <a:ext cx="8591176" cy="1242944"/>
          </a:xfrm>
          <a:solidFill>
            <a:schemeClr val="tx2">
              <a:lumMod val="75000"/>
            </a:schemeClr>
          </a:solidFill>
        </p:spPr>
        <p:txBody>
          <a:bodyPr>
            <a:normAutofit fontScale="90000"/>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小児の新型コロナウイルス</a:t>
            </a:r>
            <a:r>
              <a:rPr lang="ja-JP" altLang="en-US" dirty="0">
                <a:solidFill>
                  <a:schemeClr val="bg1"/>
                </a:solidFill>
                <a:latin typeface="MS PGothic" panose="020B0600070205080204" pitchFamily="34" charset="-128"/>
                <a:ea typeface="MS PGothic" panose="020B0600070205080204" pitchFamily="34" charset="-128"/>
              </a:rPr>
              <a:t>感染時の</a:t>
            </a:r>
            <a:br>
              <a:rPr lang="en-US" altLang="ja-JP" dirty="0">
                <a:solidFill>
                  <a:schemeClr val="bg1"/>
                </a:solidFill>
                <a:latin typeface="MS PGothic" panose="020B0600070205080204" pitchFamily="34" charset="-128"/>
                <a:ea typeface="MS PGothic" panose="020B0600070205080204" pitchFamily="34" charset="-128"/>
              </a:rPr>
            </a:br>
            <a:r>
              <a:rPr lang="ja-JP" altLang="en-US" dirty="0">
                <a:solidFill>
                  <a:schemeClr val="bg1"/>
                </a:solidFill>
                <a:latin typeface="MS PGothic" panose="020B0600070205080204" pitchFamily="34" charset="-128"/>
                <a:ea typeface="MS PGothic" panose="020B0600070205080204" pitchFamily="34" charset="-128"/>
              </a:rPr>
              <a:t>介護のポイント</a:t>
            </a:r>
            <a:r>
              <a:rPr lang="en-US" altLang="ja-JP" dirty="0">
                <a:solidFill>
                  <a:schemeClr val="bg1"/>
                </a:solidFill>
                <a:latin typeface="MS PGothic" panose="020B0600070205080204" pitchFamily="34" charset="-128"/>
                <a:ea typeface="MS PGothic" panose="020B0600070205080204" pitchFamily="34" charset="-128"/>
              </a:rPr>
              <a:t> </a:t>
            </a:r>
            <a:r>
              <a:rPr lang="en-US" altLang="ja-JP" dirty="0">
                <a:solidFill>
                  <a:schemeClr val="bg1"/>
                </a:solidFill>
                <a:latin typeface="Times New Roman"/>
                <a:ea typeface="MS PGothic" panose="020B0600070205080204" pitchFamily="34" charset="-128"/>
                <a:cs typeface="Times New Roman"/>
              </a:rPr>
              <a:t>(2)</a:t>
            </a:r>
            <a:endParaRPr kumimoji="1" lang="ja-JP" altLang="en-US" dirty="0">
              <a:solidFill>
                <a:schemeClr val="bg1"/>
              </a:solidFill>
              <a:latin typeface="Times New Roman"/>
              <a:ea typeface="MS PGothic" panose="020B0600070205080204" pitchFamily="34" charset="-128"/>
              <a:cs typeface="Times New Roman"/>
            </a:endParaRPr>
          </a:p>
        </p:txBody>
      </p:sp>
      <p:sp>
        <p:nvSpPr>
          <p:cNvPr id="4" name="テキスト ボックス 3"/>
          <p:cNvSpPr txBox="1"/>
          <p:nvPr/>
        </p:nvSpPr>
        <p:spPr>
          <a:xfrm>
            <a:off x="213713" y="2714011"/>
            <a:ext cx="8697270" cy="3539431"/>
          </a:xfrm>
          <a:prstGeom prst="rect">
            <a:avLst/>
          </a:prstGeom>
          <a:noFill/>
        </p:spPr>
        <p:txBody>
          <a:bodyPr wrap="square" rtlCol="0">
            <a:spAutoFit/>
          </a:bodyPr>
          <a:lstStyle/>
          <a:p>
            <a:r>
              <a:rPr kumimoji="1" lang="ja-JP" altLang="en-US" sz="2800" dirty="0">
                <a:solidFill>
                  <a:srgbClr val="3366FF"/>
                </a:solidFill>
                <a:latin typeface="ＭＳ ゴシック"/>
                <a:ea typeface="ＭＳ ゴシック"/>
                <a:cs typeface="ＭＳ ゴシック"/>
              </a:rPr>
              <a:t>抱っこ、添い寝時</a:t>
            </a:r>
            <a:r>
              <a:rPr kumimoji="1" lang="ja-JP" altLang="en-US" sz="2800" dirty="0">
                <a:latin typeface="ＭＳ ゴシック"/>
                <a:ea typeface="ＭＳ ゴシック"/>
                <a:cs typeface="ＭＳ ゴシック"/>
              </a:rPr>
              <a:t>：家族はマスクをし</a:t>
            </a:r>
            <a:r>
              <a:rPr kumimoji="1" lang="en-US" altLang="ja-JP" sz="2800" dirty="0">
                <a:latin typeface="ＭＳ ゴシック"/>
                <a:ea typeface="ＭＳ ゴシック"/>
                <a:cs typeface="ＭＳ ゴシック"/>
              </a:rPr>
              <a:t>､</a:t>
            </a:r>
            <a:r>
              <a:rPr lang="ja-JP" altLang="en-US" sz="2800" dirty="0">
                <a:latin typeface="ＭＳ ゴシック"/>
                <a:ea typeface="ＭＳ ゴシック"/>
                <a:cs typeface="ＭＳ ゴシック"/>
              </a:rPr>
              <a:t>エプロンや手</a:t>
            </a:r>
            <a:endParaRPr lang="en-US" altLang="ja-JP" sz="2800" dirty="0">
              <a:latin typeface="ＭＳ ゴシック"/>
              <a:ea typeface="ＭＳ ゴシック"/>
              <a:cs typeface="ＭＳ ゴシック"/>
            </a:endParaRPr>
          </a:p>
          <a:p>
            <a:r>
              <a:rPr lang="ja-JP" altLang="en-US" sz="2800" dirty="0">
                <a:latin typeface="ＭＳ ゴシック"/>
                <a:ea typeface="ＭＳ ゴシック"/>
                <a:cs typeface="ＭＳ ゴシック"/>
              </a:rPr>
              <a:t>　　　</a:t>
            </a:r>
            <a:r>
              <a:rPr lang="ja-JP" altLang="en-US" sz="2800">
                <a:latin typeface="ＭＳ ゴシック"/>
                <a:ea typeface="ＭＳ ゴシック"/>
                <a:cs typeface="ＭＳ ゴシック"/>
              </a:rPr>
              <a:t>　</a:t>
            </a:r>
            <a:r>
              <a:rPr lang="en-US" altLang="ja-JP" sz="2800" dirty="0">
                <a:latin typeface="ＭＳ ゴシック"/>
                <a:ea typeface="ＭＳ ゴシック"/>
                <a:cs typeface="ＭＳ ゴシック"/>
              </a:rPr>
              <a:t>          </a:t>
            </a:r>
            <a:r>
              <a:rPr lang="ja-JP" altLang="en-US" sz="2800">
                <a:latin typeface="ＭＳ ゴシック"/>
                <a:ea typeface="ＭＳ ゴシック"/>
                <a:cs typeface="ＭＳ ゴシック"/>
              </a:rPr>
              <a:t>袋</a:t>
            </a:r>
            <a:r>
              <a:rPr lang="ja-JP" altLang="en-US" sz="2800" dirty="0">
                <a:latin typeface="ＭＳ ゴシック"/>
                <a:ea typeface="ＭＳ ゴシック"/>
                <a:cs typeface="ＭＳ ゴシック"/>
              </a:rPr>
              <a:t>を使用する。</a:t>
            </a:r>
            <a:endParaRPr lang="en-US" altLang="ja-JP" sz="2800" dirty="0">
              <a:latin typeface="ＭＳ ゴシック"/>
              <a:ea typeface="ＭＳ ゴシック"/>
              <a:cs typeface="ＭＳ ゴシック"/>
            </a:endParaRPr>
          </a:p>
          <a:p>
            <a:endParaRPr kumimoji="1" lang="en-US" altLang="ja-JP" sz="2800" dirty="0">
              <a:latin typeface="ＭＳ ゴシック"/>
              <a:ea typeface="ＭＳ ゴシック"/>
              <a:cs typeface="ＭＳ ゴシック"/>
            </a:endParaRPr>
          </a:p>
          <a:p>
            <a:r>
              <a:rPr lang="ja-JP" altLang="en-US" sz="2800" dirty="0">
                <a:solidFill>
                  <a:srgbClr val="3366FF"/>
                </a:solidFill>
                <a:latin typeface="ＭＳ ゴシック"/>
                <a:ea typeface="ＭＳ ゴシック"/>
                <a:cs typeface="ＭＳ ゴシック"/>
              </a:rPr>
              <a:t>歯磨き</a:t>
            </a:r>
            <a:r>
              <a:rPr lang="ja-JP" altLang="en-US" sz="2800" dirty="0">
                <a:latin typeface="ＭＳ ゴシック"/>
                <a:ea typeface="ＭＳ ゴシック"/>
                <a:cs typeface="ＭＳ ゴシック"/>
              </a:rPr>
              <a:t>：練り歯磨きの共有を避ける。</a:t>
            </a:r>
            <a:endParaRPr lang="en-US" altLang="ja-JP" sz="2800" dirty="0">
              <a:latin typeface="ＭＳ ゴシック"/>
              <a:ea typeface="ＭＳ ゴシック"/>
              <a:cs typeface="ＭＳ ゴシック"/>
            </a:endParaRPr>
          </a:p>
          <a:p>
            <a:endParaRPr kumimoji="1" lang="en-US" altLang="ja-JP" sz="2800" dirty="0">
              <a:latin typeface="ＭＳ ゴシック"/>
              <a:ea typeface="ＭＳ ゴシック"/>
              <a:cs typeface="ＭＳ ゴシック"/>
            </a:endParaRPr>
          </a:p>
          <a:p>
            <a:r>
              <a:rPr lang="ja-JP" altLang="en-US" sz="2800" dirty="0">
                <a:solidFill>
                  <a:srgbClr val="3366FF"/>
                </a:solidFill>
                <a:latin typeface="ＭＳ ゴシック"/>
                <a:ea typeface="ＭＳ ゴシック"/>
                <a:cs typeface="ＭＳ ゴシック"/>
              </a:rPr>
              <a:t>洗顔、入浴</a:t>
            </a:r>
            <a:r>
              <a:rPr lang="ja-JP" altLang="en-US" sz="2800" dirty="0">
                <a:latin typeface="ＭＳ ゴシック"/>
                <a:ea typeface="ＭＳ ゴシック"/>
                <a:cs typeface="ＭＳ ゴシック"/>
              </a:rPr>
              <a:t>：タオルの共有を避ける。</a:t>
            </a:r>
            <a:endParaRPr lang="en-US" altLang="ja-JP" sz="2800" dirty="0">
              <a:latin typeface="ＭＳ ゴシック"/>
              <a:ea typeface="ＭＳ ゴシック"/>
              <a:cs typeface="ＭＳ ゴシック"/>
            </a:endParaRPr>
          </a:p>
          <a:p>
            <a:endParaRPr kumimoji="1" lang="en-US" altLang="ja-JP" sz="2800" dirty="0">
              <a:latin typeface="ＭＳ ゴシック"/>
              <a:ea typeface="ＭＳ ゴシック"/>
              <a:cs typeface="ＭＳ ゴシック"/>
            </a:endParaRPr>
          </a:p>
          <a:p>
            <a:r>
              <a:rPr lang="ja-JP" altLang="en-US" sz="2800" dirty="0">
                <a:solidFill>
                  <a:srgbClr val="3366FF"/>
                </a:solidFill>
                <a:latin typeface="ＭＳ ゴシック"/>
                <a:ea typeface="ＭＳ ゴシック"/>
                <a:cs typeface="ＭＳ ゴシック"/>
              </a:rPr>
              <a:t>熱中種予防</a:t>
            </a:r>
            <a:r>
              <a:rPr lang="ja-JP" altLang="en-US" sz="2800" dirty="0">
                <a:latin typeface="ＭＳ ゴシック"/>
                <a:ea typeface="ＭＳ ゴシック"/>
                <a:cs typeface="ＭＳ ゴシック"/>
              </a:rPr>
              <a:t>：室内の気温に留意する。</a:t>
            </a:r>
            <a:endParaRPr kumimoji="1" lang="ja-JP" altLang="en-US" sz="2800" dirty="0">
              <a:latin typeface="ＭＳ ゴシック"/>
              <a:ea typeface="ＭＳ ゴシック"/>
              <a:cs typeface="ＭＳ ゴシック"/>
            </a:endParaRPr>
          </a:p>
        </p:txBody>
      </p:sp>
    </p:spTree>
    <p:extLst>
      <p:ext uri="{BB962C8B-B14F-4D97-AF65-F5344CB8AC3E}">
        <p14:creationId xmlns:p14="http://schemas.microsoft.com/office/powerpoint/2010/main" val="374454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0468" y="208576"/>
            <a:ext cx="8591176" cy="1531212"/>
          </a:xfrm>
          <a:solidFill>
            <a:schemeClr val="tx2">
              <a:lumMod val="75000"/>
            </a:schemeClr>
          </a:solidFill>
        </p:spPr>
        <p:txBody>
          <a:bodyPr>
            <a:normAutofit/>
          </a:bodyPr>
          <a:lstStyle/>
          <a:p>
            <a:pPr algn="ctr"/>
            <a:r>
              <a:rPr kumimoji="1"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小児の新型コロナウイルス</a:t>
            </a:r>
            <a:r>
              <a:rPr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感染</a:t>
            </a:r>
            <a:br>
              <a:rPr lang="en-US" altLang="ja-JP"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br>
            <a:r>
              <a:rPr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夏からは子ども同士の感染が増加</a:t>
            </a:r>
            <a:endParaRPr kumimoji="1"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5" name="正方形/長方形 4"/>
          <p:cNvSpPr/>
          <p:nvPr/>
        </p:nvSpPr>
        <p:spPr>
          <a:xfrm>
            <a:off x="812800" y="2332597"/>
            <a:ext cx="8047470" cy="3868217"/>
          </a:xfrm>
          <a:prstGeom prst="rect">
            <a:avLst/>
          </a:prstGeom>
        </p:spPr>
        <p:txBody>
          <a:bodyPr wrap="square">
            <a:spAutoFit/>
          </a:bodyPr>
          <a:lstStyle/>
          <a:p>
            <a:pPr marL="342900" indent="-342900">
              <a:lnSpc>
                <a:spcPts val="2251"/>
              </a:lnSpc>
              <a:spcBef>
                <a:spcPts val="1125"/>
              </a:spcBef>
              <a:buAutoNum type="arabicPeriod"/>
            </a:pP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2020</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年</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7 </a:t>
            </a:r>
            <a:r>
              <a:rPr lang="mr-IN" altLang="ja-JP" sz="2800" dirty="0">
                <a:solidFill>
                  <a:srgbClr val="000000"/>
                </a:solidFill>
                <a:latin typeface="Times New Roman" panose="02020603050405020304" pitchFamily="18" charset="0"/>
                <a:ea typeface="MS PGothic" panose="020B0600070205080204" pitchFamily="34" charset="-128"/>
                <a:cs typeface="Times New Roman"/>
              </a:rPr>
              <a:t>–</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10</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月は、日本全体のクラスター発生の</a:t>
            </a:r>
            <a:endPar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1.3%</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しか子どものクラスターは発生していなかった</a:t>
            </a:r>
            <a:endPar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（小学校</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3</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件、中学校</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5</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件、高等学校</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10</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件、</a:t>
            </a:r>
            <a:endPar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特別支援学校</a:t>
            </a: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0</a:t>
            </a:r>
            <a:r>
              <a:rPr lang="ja-JP" altLang="en-US"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件）。</a:t>
            </a:r>
            <a:endPar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endPar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en-US" altLang="ja-JP" sz="2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2. </a:t>
            </a:r>
            <a:r>
              <a:rPr lang="ja-JP" altLang="en-US"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デルタ株の流行後は、子どもの集まる施設でのク</a:t>
            </a:r>
            <a:endPar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ラスターが増加している。</a:t>
            </a:r>
            <a:endPar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ja-JP" altLang="en-US"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9</a:t>
            </a:r>
            <a:r>
              <a:rPr lang="ja-JP" altLang="en-US"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月からの二学期が始まった事で、クラスターの</a:t>
            </a:r>
            <a:endPar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pPr>
              <a:lnSpc>
                <a:spcPts val="2251"/>
              </a:lnSpc>
              <a:spcBef>
                <a:spcPts val="1125"/>
              </a:spcBef>
            </a:pPr>
            <a:r>
              <a:rPr lang="ja-JP" altLang="en-US"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発生が現実的となった。）</a:t>
            </a:r>
            <a:endParaRPr lang="en-US" altLang="ja-JP" sz="28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60263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ADE172-7929-094A-9A77-93F63713125C}"/>
              </a:ext>
            </a:extLst>
          </p:cNvPr>
          <p:cNvSpPr>
            <a:spLocks noGrp="1"/>
          </p:cNvSpPr>
          <p:nvPr>
            <p:ph type="ctrTitle"/>
          </p:nvPr>
        </p:nvSpPr>
        <p:spPr>
          <a:xfrm>
            <a:off x="210143" y="290935"/>
            <a:ext cx="8618537" cy="971423"/>
          </a:xfrm>
          <a:solidFill>
            <a:schemeClr val="tx2">
              <a:lumMod val="75000"/>
            </a:schemeClr>
          </a:solidFill>
        </p:spPr>
        <p:txBody>
          <a:bodyPr>
            <a:noAutofit/>
          </a:bodyPr>
          <a:lstStyle/>
          <a:p>
            <a:pPr>
              <a:defRPr/>
            </a:pPr>
            <a:r>
              <a:rPr lang="ja-JP" altLang="en-US" sz="3001" dirty="0">
                <a:solidFill>
                  <a:srgbClr val="FFFFFF"/>
                </a:solidFill>
                <a:latin typeface="MS Gothic" panose="020B0609070205080204" pitchFamily="49" charset="-128"/>
                <a:ea typeface="MS Gothic" panose="020B0609070205080204" pitchFamily="49" charset="-128"/>
              </a:rPr>
              <a:t>新型コロナウイルス感染症流行の中で</a:t>
            </a:r>
            <a:br>
              <a:rPr lang="en-US" altLang="ja-JP" sz="3001" dirty="0">
                <a:solidFill>
                  <a:srgbClr val="FFFFFF"/>
                </a:solidFill>
                <a:latin typeface="MS Gothic" panose="020B0609070205080204" pitchFamily="49" charset="-128"/>
                <a:ea typeface="MS Gothic" panose="020B0609070205080204" pitchFamily="49" charset="-128"/>
              </a:rPr>
            </a:br>
            <a:r>
              <a:rPr lang="ja-JP" altLang="en-US" sz="3001" dirty="0">
                <a:solidFill>
                  <a:srgbClr val="FFFFFF"/>
                </a:solidFill>
                <a:latin typeface="MS Gothic" panose="020B0609070205080204" pitchFamily="49" charset="-128"/>
                <a:ea typeface="MS Gothic" panose="020B0609070205080204" pitchFamily="49" charset="-128"/>
              </a:rPr>
              <a:t>子どもが注意すべき点（医療的観点から）</a:t>
            </a:r>
          </a:p>
        </p:txBody>
      </p:sp>
      <p:sp>
        <p:nvSpPr>
          <p:cNvPr id="3" name="サブタイトル 2">
            <a:extLst>
              <a:ext uri="{FF2B5EF4-FFF2-40B4-BE49-F238E27FC236}">
                <a16:creationId xmlns:a16="http://schemas.microsoft.com/office/drawing/2014/main" id="{A97F135E-5549-A44C-89D1-A226BFED58FA}"/>
              </a:ext>
            </a:extLst>
          </p:cNvPr>
          <p:cNvSpPr>
            <a:spLocks noGrp="1"/>
          </p:cNvSpPr>
          <p:nvPr>
            <p:ph type="subTitle" idx="1"/>
          </p:nvPr>
        </p:nvSpPr>
        <p:spPr>
          <a:xfrm>
            <a:off x="261939" y="2299995"/>
            <a:ext cx="8526462" cy="3163906"/>
          </a:xfrm>
        </p:spPr>
        <p:txBody>
          <a:bodyPr>
            <a:normAutofit/>
          </a:bodyPr>
          <a:lstStyle/>
          <a:p>
            <a:r>
              <a:rPr lang="en-US" altLang="ja-JP" dirty="0"/>
              <a:t> </a:t>
            </a:r>
            <a:endParaRPr lang="ja-JP" altLang="ja-JP" dirty="0"/>
          </a:p>
          <a:p>
            <a:pPr algn="l">
              <a:defRPr/>
            </a:pPr>
            <a:endParaRPr lang="en-US" altLang="ja-JP" dirty="0">
              <a:solidFill>
                <a:schemeClr val="tx1"/>
              </a:solidFill>
            </a:endParaRPr>
          </a:p>
        </p:txBody>
      </p:sp>
      <p:sp>
        <p:nvSpPr>
          <p:cNvPr id="4" name="テキスト ボックス 3"/>
          <p:cNvSpPr txBox="1"/>
          <p:nvPr/>
        </p:nvSpPr>
        <p:spPr>
          <a:xfrm>
            <a:off x="290703" y="1478356"/>
            <a:ext cx="8537977" cy="4893647"/>
          </a:xfrm>
          <a:prstGeom prst="rect">
            <a:avLst/>
          </a:prstGeom>
          <a:noFill/>
        </p:spPr>
        <p:txBody>
          <a:bodyPr wrap="square" rtlCol="0">
            <a:spAutoFit/>
          </a:bodyPr>
          <a:lstStyle/>
          <a:p>
            <a:pPr marL="342991" indent="-342991" fontAlgn="base">
              <a:buAutoNum type="arabicPeriod"/>
            </a:pPr>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熱</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中症予防</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と</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感染予防</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の</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有効性の観点から</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2</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歳未満は禁忌。</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marL="342991" indent="-342991" fontAlgn="base">
              <a:buAutoNum type="arabicPeriod" startAt="2"/>
            </a:pPr>
            <a:r>
              <a:rPr lang="en-US"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子ども</a:t>
            </a:r>
            <a:r>
              <a:rPr lang="ja-JP"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が新型コロナウイルスに感染しても重症化することは</a:t>
            </a:r>
            <a:r>
              <a:rPr lang="ja-JP" altLang="en-US"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まれ</a:t>
            </a:r>
            <a:r>
              <a:rPr lang="ja-JP"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3.  </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子どもの</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予防接種と健診は不要不急案件では</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ない。</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積極的に受診</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する</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a:t>
            </a:r>
            <a:b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br>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4.  </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慢性疾患</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を持つ子ども</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の治療（手術）</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は</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新型コロナウイルス</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感染症</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の流行前と同様の対応が必要</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子どもがしかるべき時期に</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受けるべき</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医療を受けないと</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後</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fontAlgn="base"/>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に</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重大な損失</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が</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生じる危険があ</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る</a:t>
            </a:r>
            <a:r>
              <a:rPr lang="ja-JP" altLang="ja-JP" sz="24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4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fontAlgn="base">
              <a:buAutoNum type="arabicPeriod" startAt="5"/>
            </a:pP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デルタ株流行後は</a:t>
            </a:r>
            <a:r>
              <a:rPr lang="ja-JP" altLang="en-US" sz="24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予防接種の意義が感染予防から重症化予防に変化</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しつつある。</a:t>
            </a:r>
            <a:r>
              <a:rPr lang="ja-JP" altLang="en-US"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集団生活をする子どもも予防接種対象者とするかの検討が必要（アドボカシー）。</a:t>
            </a:r>
            <a:endParaRPr lang="en-US"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15379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E8E533-8875-CD40-9B51-FBA89AEA8AE1}"/>
              </a:ext>
            </a:extLst>
          </p:cNvPr>
          <p:cNvSpPr>
            <a:spLocks noGrp="1"/>
          </p:cNvSpPr>
          <p:nvPr>
            <p:ph type="title"/>
          </p:nvPr>
        </p:nvSpPr>
        <p:spPr>
          <a:xfrm>
            <a:off x="536285" y="2295526"/>
            <a:ext cx="8164369" cy="1325563"/>
          </a:xfrm>
        </p:spPr>
        <p:txBody>
          <a:bodyPr/>
          <a:lstStyle/>
          <a:p>
            <a:pPr algn="ctr"/>
            <a:r>
              <a:rPr kumimoji="1" lang="ja-JP" altLang="en-US">
                <a:latin typeface="MS PGothic" panose="020B0600070205080204" pitchFamily="34" charset="-128"/>
                <a:ea typeface="MS PGothic" panose="020B0600070205080204" pitchFamily="34" charset="-128"/>
              </a:rPr>
              <a:t>予防接種（ワクチン）について</a:t>
            </a:r>
          </a:p>
        </p:txBody>
      </p:sp>
    </p:spTree>
    <p:extLst>
      <p:ext uri="{BB962C8B-B14F-4D97-AF65-F5344CB8AC3E}">
        <p14:creationId xmlns:p14="http://schemas.microsoft.com/office/powerpoint/2010/main" val="166473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ED3F7-C282-2249-9712-477756A2B589}"/>
              </a:ext>
            </a:extLst>
          </p:cNvPr>
          <p:cNvSpPr>
            <a:spLocks noGrp="1"/>
          </p:cNvSpPr>
          <p:nvPr>
            <p:ph type="title"/>
          </p:nvPr>
        </p:nvSpPr>
        <p:spPr>
          <a:xfrm>
            <a:off x="661307" y="2792641"/>
            <a:ext cx="7886700" cy="1325563"/>
          </a:xfrm>
        </p:spPr>
        <p:txBody>
          <a:bodyPr/>
          <a:lstStyle/>
          <a:p>
            <a:pPr algn="ctr"/>
            <a:r>
              <a:rPr lang="ja-JP" altLang="en-US">
                <a:latin typeface="Times New Roman" panose="02020603050405020304" pitchFamily="18" charset="0"/>
                <a:ea typeface="MS PGothic" panose="020B0600070205080204" pitchFamily="34" charset="-128"/>
                <a:cs typeface="Times New Roman" panose="02020603050405020304" pitchFamily="18" charset="0"/>
              </a:rPr>
              <a:t>新型コロナウイルス感染症</a:t>
            </a:r>
            <a:br>
              <a:rPr lang="en-US" altLang="ja-JP" dirty="0">
                <a:latin typeface="Times New Roman" panose="02020603050405020304" pitchFamily="18" charset="0"/>
                <a:ea typeface="MS PGothic" panose="020B0600070205080204" pitchFamily="34" charset="-128"/>
                <a:cs typeface="Times New Roman" panose="02020603050405020304" pitchFamily="18" charset="0"/>
              </a:rPr>
            </a:br>
            <a:r>
              <a:rPr lang="ja-JP" altLang="en-US">
                <a:latin typeface="Times New Roman" panose="02020603050405020304" pitchFamily="18" charset="0"/>
                <a:ea typeface="MS PGothic" panose="020B0600070205080204" pitchFamily="34" charset="-128"/>
                <a:cs typeface="Times New Roman" panose="02020603050405020304" pitchFamily="18" charset="0"/>
              </a:rPr>
              <a:t>（成人と子ども）</a:t>
            </a:r>
            <a:endParaRPr kumimoji="1" lang="ja-JP" altLang="en-US"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347017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0AECE-3649-3D4B-BADF-1AA46B1F3DC1}"/>
              </a:ext>
            </a:extLst>
          </p:cNvPr>
          <p:cNvSpPr>
            <a:spLocks noGrp="1"/>
          </p:cNvSpPr>
          <p:nvPr>
            <p:ph type="title"/>
          </p:nvPr>
        </p:nvSpPr>
        <p:spPr>
          <a:xfrm>
            <a:off x="477575" y="206101"/>
            <a:ext cx="8340421" cy="795764"/>
          </a:xfrm>
          <a:solidFill>
            <a:schemeClr val="tx2">
              <a:lumMod val="75000"/>
            </a:schemeClr>
          </a:solidFill>
        </p:spPr>
        <p:txBody>
          <a:bodyPr>
            <a:normAutofit/>
          </a:bodyPr>
          <a:lstStyle/>
          <a:p>
            <a:r>
              <a:rPr kumimoji="1" lang="ja-JP" altLang="en-US" sz="4000">
                <a:solidFill>
                  <a:schemeClr val="bg1"/>
                </a:solidFill>
                <a:latin typeface="MS Gothic" panose="020B0609070205080204" pitchFamily="49" charset="-128"/>
                <a:ea typeface="MS Gothic" panose="020B0609070205080204" pitchFamily="49" charset="-128"/>
              </a:rPr>
              <a:t>予防接種により免疫を獲得する機序</a:t>
            </a:r>
          </a:p>
        </p:txBody>
      </p:sp>
      <p:sp>
        <p:nvSpPr>
          <p:cNvPr id="3" name="正方形/長方形 2">
            <a:extLst>
              <a:ext uri="{FF2B5EF4-FFF2-40B4-BE49-F238E27FC236}">
                <a16:creationId xmlns:a16="http://schemas.microsoft.com/office/drawing/2014/main" id="{25247174-0B39-0246-90A3-95AFA214D216}"/>
              </a:ext>
            </a:extLst>
          </p:cNvPr>
          <p:cNvSpPr/>
          <p:nvPr/>
        </p:nvSpPr>
        <p:spPr>
          <a:xfrm>
            <a:off x="349857" y="2330683"/>
            <a:ext cx="8468139" cy="3477875"/>
          </a:xfrm>
          <a:prstGeom prst="rect">
            <a:avLst/>
          </a:prstGeom>
        </p:spPr>
        <p:txBody>
          <a:bodyPr wrap="square">
            <a:spAutoFit/>
          </a:bodyPr>
          <a:lstStyle/>
          <a:p>
            <a:pPr marL="457200" indent="-457200">
              <a:buAutoNum type="arabicPeriod"/>
            </a:pP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予防接種は感染の原因となる細菌・ウイルスの増殖力を弱くしたり、増殖できないようにした薬で、からだに投与し、自然に感染した場合よりもはるかに軽い反応を起こして抵抗力（抗体･免疫能）</a:t>
            </a:r>
            <a:r>
              <a:rPr lang="ja-JP" altLang="en-US" sz="2000">
                <a:latin typeface="Times New Roman" panose="02020603050405020304" pitchFamily="18" charset="0"/>
                <a:ea typeface="MS PGothic" panose="020B0600070205080204" pitchFamily="34" charset="-128"/>
                <a:cs typeface="Times New Roman" panose="02020603050405020304" pitchFamily="18" charset="0"/>
              </a:rPr>
              <a:t>を作る。</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a:buAutoNum type="arabicPeriod"/>
            </a:pP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a:buAutoNum type="arabicPeriod"/>
            </a:pP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乳幼児に免疫能をつけさせるには、</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T</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細胞に記憶させることが必要です。抗原成分（細菌やウイルス、その一部）に特殊な蛋白を結合させた結合型ワクチンにすることで細胞性免疫（主として</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T</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細胞）を</a:t>
            </a:r>
            <a:r>
              <a:rPr lang="ja-JP" altLang="en-US" sz="2000">
                <a:latin typeface="Times New Roman" panose="02020603050405020304" pitchFamily="18" charset="0"/>
                <a:ea typeface="MS PGothic" panose="020B0600070205080204" pitchFamily="34" charset="-128"/>
                <a:cs typeface="Times New Roman" panose="02020603050405020304" pitchFamily="18" charset="0"/>
              </a:rPr>
              <a:t>活性化させる（</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例：</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Hib</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ワクチン、小児用肺炎球菌ワクチンなど）。</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a:buAutoNum type="arabicPeriod"/>
            </a:pP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a:buAutoNum type="arabicPeriod"/>
            </a:pP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弱毒化した生ワクチンは、投与後に体の中で増殖し、免疫細胞に感染し、細胞性免疫と抗体産生</a:t>
            </a:r>
            <a:r>
              <a:rPr lang="ja-JP" altLang="en-US" sz="2000">
                <a:latin typeface="Times New Roman" panose="02020603050405020304" pitchFamily="18" charset="0"/>
                <a:ea typeface="MS PGothic" panose="020B0600070205080204" pitchFamily="34" charset="-128"/>
                <a:cs typeface="Times New Roman" panose="02020603050405020304" pitchFamily="18" charset="0"/>
              </a:rPr>
              <a:t>を誘導する（</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例：麻疹ワクチン</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風疹ワクチンなど）。</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4583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E582F-1358-D54C-9F06-4F8D385F55F2}"/>
              </a:ext>
            </a:extLst>
          </p:cNvPr>
          <p:cNvSpPr>
            <a:spLocks noGrp="1"/>
          </p:cNvSpPr>
          <p:nvPr>
            <p:ph type="title"/>
          </p:nvPr>
        </p:nvSpPr>
        <p:spPr>
          <a:xfrm>
            <a:off x="636601" y="198149"/>
            <a:ext cx="7886700" cy="644690"/>
          </a:xfrm>
          <a:solidFill>
            <a:schemeClr val="tx2">
              <a:lumMod val="75000"/>
            </a:schemeClr>
          </a:solidFill>
        </p:spPr>
        <p:txBody>
          <a:bodyPr>
            <a:normAutofit/>
          </a:bodyPr>
          <a:lstStyle/>
          <a:p>
            <a:pPr algn="ctr"/>
            <a:r>
              <a:rPr kumimoji="1" lang="ja-JP" altLang="en-US" sz="4000">
                <a:solidFill>
                  <a:schemeClr val="bg1"/>
                </a:solidFill>
                <a:latin typeface="MS Gothic" panose="020B0609070205080204" pitchFamily="49" charset="-128"/>
                <a:ea typeface="MS Gothic" panose="020B0609070205080204" pitchFamily="49" charset="-128"/>
              </a:rPr>
              <a:t>ワクチンの基本的分類</a:t>
            </a:r>
          </a:p>
        </p:txBody>
      </p:sp>
      <p:sp>
        <p:nvSpPr>
          <p:cNvPr id="3" name="テキスト ボックス 2">
            <a:extLst>
              <a:ext uri="{FF2B5EF4-FFF2-40B4-BE49-F238E27FC236}">
                <a16:creationId xmlns:a16="http://schemas.microsoft.com/office/drawing/2014/main" id="{FD9E3BEB-8B93-8343-9815-ADA9A3267FA4}"/>
              </a:ext>
            </a:extLst>
          </p:cNvPr>
          <p:cNvSpPr txBox="1"/>
          <p:nvPr/>
        </p:nvSpPr>
        <p:spPr>
          <a:xfrm>
            <a:off x="74528" y="1527192"/>
            <a:ext cx="9010846" cy="4970591"/>
          </a:xfrm>
          <a:prstGeom prst="rect">
            <a:avLst/>
          </a:prstGeom>
          <a:noFill/>
        </p:spPr>
        <p:txBody>
          <a:bodyPr wrap="square" rtlCol="0">
            <a:spAutoFit/>
          </a:bodyPr>
          <a:lstStyle/>
          <a:p>
            <a:pPr marL="342900" indent="-342900">
              <a:buAutoNum type="arabicPeriod"/>
            </a:pPr>
            <a:r>
              <a:rPr lang="ja-JP" altLang="en-US"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生ワクチン</a:t>
            </a:r>
            <a:endParaRPr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細菌やウイルスは何代にもわたって培養することで病原性（感染力）が低下する。</a:t>
            </a:r>
            <a:endParaRPr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　　免疫を作らせる能力を持ち、病原性をできるだけ抑えたものをワクチンとして使用。</a:t>
            </a:r>
            <a:endParaRPr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　　接種にて自然感染と同じ機序で免疫ができるので、多くの生ワクチンは</a:t>
            </a:r>
            <a:r>
              <a:rPr lang="en-US" altLang="ja-JP"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1</a:t>
            </a:r>
            <a:r>
              <a:rPr lang="ja-JP" altLang="en-US"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回の接種</a:t>
            </a:r>
            <a:endParaRPr lang="en-US" altLang="ja-JP"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　　で免疫を獲得</a:t>
            </a:r>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出来る。</a:t>
            </a:r>
            <a:endParaRPr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kumimoji="1"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2. </a:t>
            </a:r>
            <a:r>
              <a:rPr kumimoji="1" lang="ja-JP" altLang="en-US"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不活化ワクチン</a:t>
            </a:r>
            <a:r>
              <a:rPr lang="ja-JP" altLang="en-US"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・組み替え蛋白ワクチン</a:t>
            </a:r>
            <a:endParaRPr kumimoji="1"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4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薬剤を使って細菌やウイルスの病原性（感染力）を完全になくし、免疫を作る最低</a:t>
            </a:r>
            <a:endParaRPr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　　限の成分のみをワクチンとして使用。接種により病気になることはない。ただし、</a:t>
            </a:r>
            <a:r>
              <a:rPr lang="en-US" altLang="ja-JP"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1</a:t>
            </a:r>
            <a:r>
              <a:rPr lang="ja-JP" altLang="en-US"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回</a:t>
            </a:r>
            <a:endParaRPr lang="en-US" altLang="ja-JP"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　　の接種では十分な免疫を作ることが出来ない</a:t>
            </a:r>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ため、数回の接種が必要。</a:t>
            </a:r>
            <a:endParaRPr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kumimoji="1"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3. </a:t>
            </a:r>
            <a:r>
              <a:rPr lang="ja-JP" altLang="en-US"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トキソイドワクチン</a:t>
            </a:r>
            <a:endParaRPr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a:p>
            <a:r>
              <a:rPr kumimoji="1" lang="ja-JP" altLang="en-US" sz="2400" dirty="0">
                <a:latin typeface="Times New Roman" panose="02020603050405020304" pitchFamily="18" charset="0"/>
                <a:ea typeface="MS PGothic" panose="020B0600070205080204" pitchFamily="34" charset="-128"/>
                <a:cs typeface="Times New Roman" panose="02020603050405020304" pitchFamily="18" charset="0"/>
              </a:rPr>
              <a:t>　　</a:t>
            </a:r>
            <a:r>
              <a:rPr kumimoji="1" lang="ja-JP" altLang="en-US" sz="1900" dirty="0">
                <a:latin typeface="Times New Roman" panose="02020603050405020304" pitchFamily="18" charset="0"/>
                <a:ea typeface="MS PGothic" panose="020B0600070205080204" pitchFamily="34" charset="-128"/>
                <a:cs typeface="Times New Roman" panose="02020603050405020304" pitchFamily="18" charset="0"/>
              </a:rPr>
              <a:t>細菌毒素の毒性をなくし、免疫を作る能力だけを残したワクチン。</a:t>
            </a:r>
            <a:endParaRPr kumimoji="1"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1900" dirty="0">
                <a:latin typeface="Times New Roman" panose="02020603050405020304" pitchFamily="18" charset="0"/>
                <a:ea typeface="MS PGothic" panose="020B0600070205080204" pitchFamily="34" charset="-128"/>
                <a:cs typeface="Times New Roman" panose="02020603050405020304" pitchFamily="18" charset="0"/>
              </a:rPr>
              <a:t> </a:t>
            </a:r>
            <a:r>
              <a:rPr kumimoji="1" lang="ja-JP" altLang="en-US" sz="1900" dirty="0">
                <a:latin typeface="Times New Roman" panose="02020603050405020304" pitchFamily="18" charset="0"/>
                <a:ea typeface="MS PGothic" panose="020B0600070205080204" pitchFamily="34" charset="-128"/>
                <a:cs typeface="Times New Roman" panose="02020603050405020304" pitchFamily="18" charset="0"/>
              </a:rPr>
              <a:t>不活化ワクチンと同じ様に、十分な免疫を作るために</a:t>
            </a:r>
            <a:r>
              <a:rPr kumimoji="1" lang="ja-JP" altLang="en-US" sz="1900"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数回の接種が必要</a:t>
            </a:r>
            <a:r>
              <a:rPr kumimoji="1" lang="ja-JP" altLang="en-US" sz="19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19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r>
              <a:rPr kumimoji="1" lang="en-US" altLang="ja-JP"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4.  mRNA</a:t>
            </a:r>
            <a:r>
              <a:rPr kumimoji="1" lang="ja-JP" altLang="en-US" sz="24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ワクチン、</a:t>
            </a:r>
            <a:r>
              <a:rPr kumimoji="1"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DNA</a:t>
            </a:r>
            <a:r>
              <a:rPr kumimoji="1" lang="ja-JP" altLang="en-US"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ワクチン、ウイルスベクターワクチン</a:t>
            </a:r>
            <a:endParaRPr kumimoji="1" lang="en-US" altLang="ja-JP" sz="2400" dirty="0">
              <a:solidFill>
                <a:schemeClr val="tx2">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a:p>
            <a:r>
              <a:rPr kumimoji="1"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kumimoji="1" lang="en-US" altLang="ja-JP" sz="1900" dirty="0">
                <a:latin typeface="Times New Roman" panose="02020603050405020304" pitchFamily="18" charset="0"/>
                <a:ea typeface="MS PGothic" panose="020B0600070205080204" pitchFamily="34" charset="-128"/>
                <a:cs typeface="Times New Roman" panose="02020603050405020304" pitchFamily="18" charset="0"/>
              </a:rPr>
              <a:t>    </a:t>
            </a:r>
            <a:r>
              <a:rPr kumimoji="1" lang="ja-JP" altLang="en-US" sz="1900" dirty="0">
                <a:latin typeface="Times New Roman" panose="02020603050405020304" pitchFamily="18" charset="0"/>
                <a:ea typeface="MS PGothic" panose="020B0600070205080204" pitchFamily="34" charset="-128"/>
                <a:cs typeface="Times New Roman" panose="02020603050405020304" pitchFamily="18" charset="0"/>
              </a:rPr>
              <a:t>ウイルスを構成する蛋白の遺伝情報を体に投与し、体内でウイルス蛋白の一部を</a:t>
            </a:r>
            <a:endParaRPr kumimoji="1"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1900" dirty="0">
                <a:latin typeface="Times New Roman" panose="02020603050405020304" pitchFamily="18" charset="0"/>
                <a:ea typeface="MS PGothic" panose="020B0600070205080204" pitchFamily="34" charset="-128"/>
                <a:cs typeface="Times New Roman" panose="02020603050405020304" pitchFamily="18" charset="0"/>
              </a:rPr>
              <a:t>　　</a:t>
            </a:r>
            <a:r>
              <a:rPr kumimoji="1" lang="ja-JP" altLang="en-US" sz="1900" dirty="0">
                <a:latin typeface="Times New Roman" panose="02020603050405020304" pitchFamily="18" charset="0"/>
                <a:ea typeface="MS PGothic" panose="020B0600070205080204" pitchFamily="34" charset="-128"/>
                <a:cs typeface="Times New Roman" panose="02020603050405020304" pitchFamily="18" charset="0"/>
              </a:rPr>
              <a:t>作る。その後、体がウイルス蛋白の一部に対する抗体を作成する。</a:t>
            </a:r>
            <a:endParaRPr kumimoji="1" lang="en-US" altLang="ja-JP" sz="1900"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3884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7410E0-0185-0E4E-850B-ACE682BF491A}"/>
              </a:ext>
            </a:extLst>
          </p:cNvPr>
          <p:cNvSpPr>
            <a:spLocks noGrp="1"/>
          </p:cNvSpPr>
          <p:nvPr>
            <p:ph type="title"/>
          </p:nvPr>
        </p:nvSpPr>
        <p:spPr>
          <a:xfrm>
            <a:off x="628650" y="365127"/>
            <a:ext cx="7886700" cy="644690"/>
          </a:xfrm>
          <a:solidFill>
            <a:schemeClr val="tx2">
              <a:lumMod val="75000"/>
            </a:schemeClr>
          </a:solidFill>
        </p:spPr>
        <p:txBody>
          <a:bodyPr>
            <a:normAutofit/>
          </a:bodyPr>
          <a:lstStyle/>
          <a:p>
            <a:pPr algn="ctr"/>
            <a:r>
              <a:rPr kumimoji="1" lang="ja-JP" altLang="en-US" sz="3600" dirty="0">
                <a:solidFill>
                  <a:schemeClr val="bg1"/>
                </a:solidFill>
                <a:latin typeface="MS Gothic" panose="020B0609070205080204" pitchFamily="49" charset="-128"/>
                <a:ea typeface="MS Gothic" panose="020B0609070205080204" pitchFamily="49" charset="-128"/>
              </a:rPr>
              <a:t>免疫能を持続させるために</a:t>
            </a:r>
          </a:p>
        </p:txBody>
      </p:sp>
      <p:sp>
        <p:nvSpPr>
          <p:cNvPr id="3" name="テキスト ボックス 2">
            <a:extLst>
              <a:ext uri="{FF2B5EF4-FFF2-40B4-BE49-F238E27FC236}">
                <a16:creationId xmlns:a16="http://schemas.microsoft.com/office/drawing/2014/main" id="{027FB080-7790-EE49-A812-90DBBF863D10}"/>
              </a:ext>
            </a:extLst>
          </p:cNvPr>
          <p:cNvSpPr txBox="1"/>
          <p:nvPr/>
        </p:nvSpPr>
        <p:spPr>
          <a:xfrm>
            <a:off x="370682" y="1900225"/>
            <a:ext cx="8402636" cy="4154984"/>
          </a:xfrm>
          <a:prstGeom prst="rect">
            <a:avLst/>
          </a:prstGeom>
          <a:noFill/>
        </p:spPr>
        <p:txBody>
          <a:bodyPr wrap="square" rtlCol="0">
            <a:spAutoFit/>
          </a:bodyPr>
          <a:lstStyle/>
          <a:p>
            <a:pPr marL="457200" indent="-457200">
              <a:buFontTx/>
              <a:buAutoNum type="arabicPeriod"/>
            </a:pPr>
            <a:r>
              <a:rPr kumimoji="1" lang="ja-JP" altLang="en-US"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不活化ワクチン･トキソイドワクチン</a:t>
            </a:r>
            <a:endPar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十分な免疫を誘導するために</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2 – 4</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回の接種が必要。その結果</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err="1">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通常は</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10</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年前後免疫能（抗体産生能力）が持続。</a:t>
            </a:r>
            <a:r>
              <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mRNA</a:t>
            </a:r>
            <a:r>
              <a:rPr lang="ja-JP" altLang="en-US"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ワクチ</a:t>
            </a:r>
            <a:endPar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ン、</a:t>
            </a:r>
            <a:r>
              <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DNA</a:t>
            </a:r>
            <a:r>
              <a:rPr lang="ja-JP" altLang="en-US"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ワクチン、ウイルスベクターワクチン</a:t>
            </a:r>
            <a:r>
              <a:rPr lang="ja-JP" altLang="en-US" sz="22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もほぼこれに相当</a:t>
            </a:r>
            <a:endParaRPr lang="en-US" altLang="ja-JP" sz="22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2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（ただし、</a:t>
            </a:r>
            <a:r>
              <a:rPr lang="en-US" altLang="ja-JP" sz="22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不明な点が多い）。</a:t>
            </a:r>
            <a:endPar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endParaRPr kumimoji="1"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pPr marL="457200" indent="-457200">
              <a:buAutoNum type="arabicPeriod" startAt="2"/>
            </a:pPr>
            <a:r>
              <a:rPr lang="ja-JP" altLang="en-US"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生ワクチン</a:t>
            </a:r>
            <a:endParaRPr lang="en-US" altLang="ja-JP" sz="22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通常は</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1</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回の接種で免疫能は長期間持続。しかし、自然感染</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によるブースター効果（追加による免疫刺激）がないと免疫能は</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低下。</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わが国では麻疹･風疹に罹患する患者が現在とても減少して</a:t>
            </a:r>
            <a:r>
              <a:rPr lang="ja-JP" altLang="en-US" sz="2200" dirty="0" err="1">
                <a:latin typeface="Times New Roman" panose="02020603050405020304" pitchFamily="18" charset="0"/>
                <a:ea typeface="MS PGothic" panose="020B0600070205080204" pitchFamily="34" charset="-128"/>
                <a:cs typeface="Times New Roman" panose="02020603050405020304" pitchFamily="18" charset="0"/>
              </a:rPr>
              <a:t>い</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　るため、最近では麻疹･風疹混合ワクチンは</a:t>
            </a:r>
            <a:r>
              <a:rPr lang="en-US" altLang="ja-JP" sz="2200" dirty="0">
                <a:latin typeface="Times New Roman" panose="02020603050405020304" pitchFamily="18" charset="0"/>
                <a:ea typeface="MS PGothic" panose="020B0600070205080204" pitchFamily="34" charset="-128"/>
                <a:cs typeface="Times New Roman" panose="02020603050405020304" pitchFamily="18" charset="0"/>
              </a:rPr>
              <a:t>2</a:t>
            </a:r>
            <a:r>
              <a:rPr lang="ja-JP" altLang="en-US" sz="2200" dirty="0">
                <a:latin typeface="Times New Roman" panose="02020603050405020304" pitchFamily="18" charset="0"/>
                <a:ea typeface="MS PGothic" panose="020B0600070205080204" pitchFamily="34" charset="-128"/>
                <a:cs typeface="Times New Roman" panose="02020603050405020304" pitchFamily="18" charset="0"/>
              </a:rPr>
              <a:t>回接種する。</a:t>
            </a:r>
            <a:endParaRPr lang="en-US" altLang="ja-JP" sz="2200"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35627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1147" y="119743"/>
            <a:ext cx="8591176" cy="913469"/>
          </a:xfrm>
          <a:solidFill>
            <a:schemeClr val="tx2">
              <a:lumMod val="75000"/>
            </a:schemeClr>
          </a:solidFill>
        </p:spPr>
        <p:txBody>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dirty="0">
                <a:solidFill>
                  <a:schemeClr val="bg1"/>
                </a:solidFill>
              </a:rPr>
              <a:t>(</a:t>
            </a:r>
            <a:r>
              <a:rPr kumimoji="1" lang="en-US" altLang="ja-JP" dirty="0">
                <a:solidFill>
                  <a:schemeClr val="bg1"/>
                </a:solidFill>
                <a:latin typeface="Times New Roman"/>
                <a:cs typeface="Times New Roman"/>
              </a:rPr>
              <a:t>COVID-19</a:t>
            </a:r>
            <a:r>
              <a:rPr kumimoji="1" lang="en-US" altLang="ja-JP" dirty="0">
                <a:solidFill>
                  <a:schemeClr val="bg1"/>
                </a:solidFill>
              </a:rPr>
              <a:t>)</a:t>
            </a:r>
            <a:endParaRPr kumimoji="1" lang="ja-JP" altLang="en-US" dirty="0">
              <a:solidFill>
                <a:schemeClr val="bg1"/>
              </a:solidFill>
            </a:endParaRPr>
          </a:p>
        </p:txBody>
      </p:sp>
      <p:pic>
        <p:nvPicPr>
          <p:cNvPr id="4" name="図 3"/>
          <p:cNvPicPr>
            <a:picLocks noChangeAspect="1"/>
          </p:cNvPicPr>
          <p:nvPr/>
        </p:nvPicPr>
        <p:blipFill>
          <a:blip r:embed="rId2"/>
          <a:stretch>
            <a:fillRect/>
          </a:stretch>
        </p:blipFill>
        <p:spPr>
          <a:xfrm>
            <a:off x="504300" y="4000335"/>
            <a:ext cx="3557901" cy="2413968"/>
          </a:xfrm>
          <a:prstGeom prst="rect">
            <a:avLst/>
          </a:prstGeom>
        </p:spPr>
      </p:pic>
      <p:sp>
        <p:nvSpPr>
          <p:cNvPr id="5" name="テキスト ボックス 4"/>
          <p:cNvSpPr txBox="1"/>
          <p:nvPr/>
        </p:nvSpPr>
        <p:spPr>
          <a:xfrm>
            <a:off x="110836" y="1327778"/>
            <a:ext cx="8894619" cy="2123658"/>
          </a:xfrm>
          <a:prstGeom prst="rect">
            <a:avLst/>
          </a:prstGeom>
          <a:noFill/>
        </p:spPr>
        <p:txBody>
          <a:bodyPr wrap="square" rtlCol="0">
            <a:spAutoFit/>
          </a:bodyPr>
          <a:lstStyle/>
          <a:p>
            <a:r>
              <a:rPr lang="en-US" altLang="ja-JP" dirty="0">
                <a:latin typeface="MS PGothic" panose="020B0600070205080204" pitchFamily="34" charset="-128"/>
                <a:ea typeface="MS PGothic" panose="020B0600070205080204" pitchFamily="34" charset="-128"/>
                <a:cs typeface="Times New Roman"/>
              </a:rPr>
              <a:t>                       </a:t>
            </a:r>
            <a:r>
              <a:rPr lang="ja-JP" altLang="ja-JP" sz="2400">
                <a:latin typeface="MS PGothic" panose="020B0600070205080204" pitchFamily="34" charset="-128"/>
                <a:ea typeface="MS PGothic" panose="020B0600070205080204" pitchFamily="34" charset="-128"/>
                <a:cs typeface="Times New Roman"/>
              </a:rPr>
              <a:t>コロナウイルス科</a:t>
            </a:r>
            <a:r>
              <a:rPr lang="ja-JP" altLang="ja-JP" sz="2400" dirty="0">
                <a:latin typeface="MS PGothic" panose="020B0600070205080204" pitchFamily="34" charset="-128"/>
                <a:ea typeface="MS PGothic" panose="020B0600070205080204" pitchFamily="34" charset="-128"/>
                <a:cs typeface="Times New Roman"/>
              </a:rPr>
              <a:t>オルソコロナウイルス亜科</a:t>
            </a:r>
          </a:p>
          <a:p>
            <a:endParaRPr lang="en-US" altLang="ja-JP" dirty="0">
              <a:latin typeface="Times New Roman"/>
              <a:cs typeface="Times New Roman"/>
            </a:endParaRPr>
          </a:p>
          <a:p>
            <a:r>
              <a:rPr lang="ja-JP" altLang="en-US" dirty="0">
                <a:latin typeface="Times New Roman" panose="02020603050405020304" pitchFamily="18" charset="0"/>
                <a:ea typeface="MS PGothic" panose="020B0600070205080204" pitchFamily="34" charset="-128"/>
                <a:cs typeface="Times New Roman" panose="02020603050405020304" pitchFamily="18" charset="0"/>
              </a:rPr>
              <a:t>＜サブタイプ＞</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1 - 4 :  </a:t>
            </a:r>
            <a:r>
              <a:rPr lang="ja-JP" altLang="ja-JP">
                <a:latin typeface="Times New Roman" panose="02020603050405020304" pitchFamily="18" charset="0"/>
                <a:ea typeface="MS PGothic" panose="020B0600070205080204" pitchFamily="34" charset="-128"/>
                <a:cs typeface="Times New Roman" panose="02020603050405020304" pitchFamily="18" charset="0"/>
              </a:rPr>
              <a:t>人コロナウイルス</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a:latin typeface="Times New Roman" panose="02020603050405020304" pitchFamily="18" charset="0"/>
                <a:ea typeface="MS PGothic" panose="020B0600070205080204" pitchFamily="34" charset="-128"/>
                <a:cs typeface="Times New Roman" panose="02020603050405020304" pitchFamily="18" charset="0"/>
              </a:rPr>
              <a:t>（</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風邪</a:t>
            </a:r>
            <a:r>
              <a:rPr lang="ja-JP" altLang="ja-JP">
                <a:latin typeface="Times New Roman" panose="02020603050405020304" pitchFamily="18" charset="0"/>
                <a:ea typeface="MS PGothic" panose="020B0600070205080204" pitchFamily="34" charset="-128"/>
                <a:cs typeface="Times New Roman" panose="02020603050405020304" pitchFamily="18" charset="0"/>
              </a:rPr>
              <a:t>の</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15-20%)         (</a:t>
            </a:r>
            <a:r>
              <a:rPr lang="ja-JP" altLang="en-US">
                <a:latin typeface="Times New Roman" panose="02020603050405020304" pitchFamily="18" charset="0"/>
                <a:ea typeface="MS PGothic" panose="020B0600070205080204" pitchFamily="34" charset="-128"/>
                <a:cs typeface="Times New Roman" panose="02020603050405020304" pitchFamily="18" charset="0"/>
              </a:rPr>
              <a:t>致死率</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稀</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5</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：重症急性呼吸器症候群</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SARS</a:t>
            </a:r>
            <a:r>
              <a:rPr lang="ja-JP" altLang="ja-JP">
                <a:latin typeface="Times New Roman" panose="02020603050405020304" pitchFamily="18" charset="0"/>
                <a:ea typeface="MS PGothic" panose="020B0600070205080204" pitchFamily="34" charset="-128"/>
                <a:cs typeface="Times New Roman" panose="02020603050405020304" pitchFamily="18" charset="0"/>
              </a:rPr>
              <a:t>ウイルス</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致死率</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9.4%</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二類</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感染症</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6</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：中東呼吸器症候群</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MARS</a:t>
            </a:r>
            <a:r>
              <a:rPr lang="ja-JP" altLang="ja-JP">
                <a:latin typeface="Times New Roman" panose="02020603050405020304" pitchFamily="18" charset="0"/>
                <a:ea typeface="MS PGothic" panose="020B0600070205080204" pitchFamily="34" charset="-128"/>
                <a:cs typeface="Times New Roman" panose="02020603050405020304" pitchFamily="18" charset="0"/>
              </a:rPr>
              <a:t>ウイルス</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致死率</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34.4%</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二類</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感染症</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7</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a:t>
            </a:r>
            <a:r>
              <a:rPr lang="ja-JP"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新型</a:t>
            </a:r>
            <a:r>
              <a:rPr lang="ja-JP" altLang="ja-JP">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コロナウイルス</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（致死率</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3.3%</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指定感染症</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二類相当</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endParaRPr lang="ja-JP"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6" name="テキスト ボックス 5"/>
          <p:cNvSpPr txBox="1"/>
          <p:nvPr/>
        </p:nvSpPr>
        <p:spPr>
          <a:xfrm>
            <a:off x="4793672" y="4134607"/>
            <a:ext cx="3806507" cy="2031325"/>
          </a:xfrm>
          <a:prstGeom prst="rect">
            <a:avLst/>
          </a:prstGeom>
          <a:noFill/>
        </p:spPr>
        <p:txBody>
          <a:bodyPr wrap="square" rtlCol="0">
            <a:spAutoFit/>
          </a:bodyPr>
          <a:lstStyle/>
          <a:p>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ウイルスの</a:t>
            </a:r>
            <a:r>
              <a:rPr lang="ja-JP"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外皮膜（エンベロープ）</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石鹸、エタノールにて</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壊れる。</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a:p>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人の組織</a:t>
            </a:r>
            <a:r>
              <a:rPr lang="en-US"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a:t>
            </a:r>
            <a:r>
              <a:rPr lang="ja-JP" altLang="en-US"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細胞）のウイルス</a:t>
            </a:r>
            <a:r>
              <a:rPr lang="ja-JP" altLang="ja-JP" dirty="0">
                <a:solidFill>
                  <a:srgbClr val="3366FF"/>
                </a:solidFill>
                <a:latin typeface="Times New Roman" panose="02020603050405020304" pitchFamily="18" charset="0"/>
                <a:ea typeface="MS PGothic" panose="020B0600070205080204" pitchFamily="34" charset="-128"/>
                <a:cs typeface="Times New Roman" panose="02020603050405020304" pitchFamily="18" charset="0"/>
              </a:rPr>
              <a:t>受容体</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アンギオテンシン変換</a:t>
            </a:r>
            <a:r>
              <a:rPr lang="ja-JP" altLang="en-US"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酵素</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2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ACE2</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p>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肺、上気道、心臓、消化器、血管、</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dirty="0">
                <a:latin typeface="Times New Roman" panose="02020603050405020304" pitchFamily="18" charset="0"/>
                <a:ea typeface="MS PGothic" panose="020B0600070205080204" pitchFamily="34" charset="-128"/>
                <a:cs typeface="Times New Roman" panose="02020603050405020304" pitchFamily="18" charset="0"/>
              </a:rPr>
              <a:t>腎臓、嗅覚神経などに分布</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a:t>
            </a:r>
            <a:endParaRPr lang="ja-JP" altLang="ja-JP"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20660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976" y="217715"/>
            <a:ext cx="8616537" cy="1243808"/>
          </a:xfrm>
          <a:solidFill>
            <a:schemeClr val="tx2">
              <a:lumMod val="75000"/>
            </a:schemeClr>
          </a:solidFill>
        </p:spPr>
        <p:txBody>
          <a:bodyPr>
            <a:normAutofit fontScale="90000"/>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感染症法の対象となる感染症の分類</a:t>
            </a:r>
          </a:p>
        </p:txBody>
      </p:sp>
      <p:graphicFrame>
        <p:nvGraphicFramePr>
          <p:cNvPr id="3" name="表 2"/>
          <p:cNvGraphicFramePr>
            <a:graphicFrameLocks noGrp="1"/>
          </p:cNvGraphicFramePr>
          <p:nvPr>
            <p:extLst>
              <p:ext uri="{D42A27DB-BD31-4B8C-83A1-F6EECF244321}">
                <p14:modId xmlns:p14="http://schemas.microsoft.com/office/powerpoint/2010/main" val="4235860154"/>
              </p:ext>
            </p:extLst>
          </p:nvPr>
        </p:nvGraphicFramePr>
        <p:xfrm>
          <a:off x="287977" y="2152864"/>
          <a:ext cx="8710461" cy="3986610"/>
        </p:xfrm>
        <a:graphic>
          <a:graphicData uri="http://schemas.openxmlformats.org/drawingml/2006/table">
            <a:tbl>
              <a:tblPr firstRow="1" bandRow="1">
                <a:tableStyleId>{7DF18680-E054-41AD-8BC1-D1AEF772440D}</a:tableStyleId>
              </a:tblPr>
              <a:tblGrid>
                <a:gridCol w="1771564">
                  <a:extLst>
                    <a:ext uri="{9D8B030D-6E8A-4147-A177-3AD203B41FA5}">
                      <a16:colId xmlns:a16="http://schemas.microsoft.com/office/drawing/2014/main" val="20000"/>
                    </a:ext>
                  </a:extLst>
                </a:gridCol>
                <a:gridCol w="2504205">
                  <a:extLst>
                    <a:ext uri="{9D8B030D-6E8A-4147-A177-3AD203B41FA5}">
                      <a16:colId xmlns:a16="http://schemas.microsoft.com/office/drawing/2014/main" val="20001"/>
                    </a:ext>
                  </a:extLst>
                </a:gridCol>
                <a:gridCol w="4434692">
                  <a:extLst>
                    <a:ext uri="{9D8B030D-6E8A-4147-A177-3AD203B41FA5}">
                      <a16:colId xmlns:a16="http://schemas.microsoft.com/office/drawing/2014/main" val="20002"/>
                    </a:ext>
                  </a:extLst>
                </a:gridCol>
              </a:tblGrid>
              <a:tr h="0">
                <a:tc>
                  <a:txBody>
                    <a:bodyPr/>
                    <a:lstStyle/>
                    <a:p>
                      <a:pPr algn="ctr"/>
                      <a:r>
                        <a:rPr kumimoji="1" lang="ja-JP" altLang="en-US" sz="1400" dirty="0"/>
                        <a:t>分類</a:t>
                      </a:r>
                    </a:p>
                  </a:txBody>
                  <a:tcPr marL="68598" marR="68598" marT="34299" marB="34299"/>
                </a:tc>
                <a:tc>
                  <a:txBody>
                    <a:bodyPr/>
                    <a:lstStyle/>
                    <a:p>
                      <a:pPr algn="ctr"/>
                      <a:r>
                        <a:rPr kumimoji="1" lang="ja-JP" altLang="en-US" sz="1400" dirty="0"/>
                        <a:t>規定されている感染症</a:t>
                      </a:r>
                    </a:p>
                  </a:txBody>
                  <a:tcPr marL="68598" marR="68598" marT="34299" marB="34299"/>
                </a:tc>
                <a:tc>
                  <a:txBody>
                    <a:bodyPr/>
                    <a:lstStyle/>
                    <a:p>
                      <a:pPr algn="ctr"/>
                      <a:r>
                        <a:rPr kumimoji="1" lang="ja-JP" altLang="en-US" sz="1400" dirty="0"/>
                        <a:t>分類の考え方</a:t>
                      </a:r>
                    </a:p>
                  </a:txBody>
                  <a:tcPr marL="68598" marR="68598" marT="34299" marB="34299"/>
                </a:tc>
                <a:extLst>
                  <a:ext uri="{0D108BD9-81ED-4DB2-BD59-A6C34878D82A}">
                    <a16:rowId xmlns:a16="http://schemas.microsoft.com/office/drawing/2014/main" val="10000"/>
                  </a:ext>
                </a:extLst>
              </a:tr>
              <a:tr h="522496">
                <a:tc>
                  <a:txBody>
                    <a:bodyPr/>
                    <a:lstStyle/>
                    <a:p>
                      <a:pPr algn="ctr"/>
                      <a:r>
                        <a:rPr kumimoji="1" lang="ja-JP" altLang="en-US" sz="1400" dirty="0">
                          <a:latin typeface="MS PGothic" panose="020B0600070205080204" pitchFamily="34" charset="-128"/>
                          <a:ea typeface="MS PGothic" panose="020B0600070205080204" pitchFamily="34" charset="-128"/>
                        </a:rPr>
                        <a:t>一類感染症</a:t>
                      </a:r>
                      <a:endParaRPr kumimoji="1" lang="en-US" altLang="ja-JP" sz="1400" dirty="0">
                        <a:latin typeface="MS PGothic" panose="020B0600070205080204" pitchFamily="34" charset="-128"/>
                        <a:ea typeface="MS PGothic" panose="020B0600070205080204" pitchFamily="34" charset="-128"/>
                      </a:endParaRPr>
                    </a:p>
                    <a:p>
                      <a:pPr algn="ctr"/>
                      <a:endParaRPr kumimoji="1" lang="en-US" altLang="ja-JP" sz="1400" dirty="0">
                        <a:latin typeface="MS PGothic" panose="020B0600070205080204" pitchFamily="34" charset="-128"/>
                        <a:ea typeface="MS PGothic" panose="020B0600070205080204" pitchFamily="34" charset="-128"/>
                      </a:endParaRP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エボラ出血熱、ペスト、</a:t>
                      </a:r>
                      <a:endParaRPr kumimoji="1" lang="en-US" altLang="ja-JP" sz="1400" dirty="0">
                        <a:latin typeface="MS PGothic" panose="020B0600070205080204" pitchFamily="34" charset="-128"/>
                        <a:ea typeface="MS PGothic" panose="020B0600070205080204" pitchFamily="34" charset="-128"/>
                      </a:endParaRPr>
                    </a:p>
                    <a:p>
                      <a:pPr algn="ctr"/>
                      <a:r>
                        <a:rPr kumimoji="1" lang="ja-JP" altLang="en-US" sz="1400" dirty="0">
                          <a:latin typeface="MS PGothic" panose="020B0600070205080204" pitchFamily="34" charset="-128"/>
                          <a:ea typeface="MS PGothic" panose="020B0600070205080204" pitchFamily="34" charset="-128"/>
                        </a:rPr>
                        <a:t>ラッサ熱　等</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危険性が極めて高い感染症</a:t>
                      </a:r>
                    </a:p>
                  </a:txBody>
                  <a:tcPr marL="68598" marR="68598" marT="34299" marB="34299"/>
                </a:tc>
                <a:extLst>
                  <a:ext uri="{0D108BD9-81ED-4DB2-BD59-A6C34878D82A}">
                    <a16:rowId xmlns:a16="http://schemas.microsoft.com/office/drawing/2014/main" val="10001"/>
                  </a:ext>
                </a:extLst>
              </a:tr>
              <a:tr h="522496">
                <a:tc>
                  <a:txBody>
                    <a:bodyPr/>
                    <a:lstStyle/>
                    <a:p>
                      <a:pPr algn="ctr"/>
                      <a:r>
                        <a:rPr kumimoji="1" lang="ja-JP" altLang="en-US" sz="1400" dirty="0">
                          <a:solidFill>
                            <a:srgbClr val="FF0000"/>
                          </a:solidFill>
                          <a:latin typeface="MS PGothic" panose="020B0600070205080204" pitchFamily="34" charset="-128"/>
                          <a:ea typeface="MS PGothic" panose="020B0600070205080204" pitchFamily="34" charset="-128"/>
                        </a:rPr>
                        <a:t>二類感染症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結核、</a:t>
                      </a:r>
                      <a:r>
                        <a:rPr kumimoji="1" lang="en-US" altLang="ja-JP" sz="1400" dirty="0">
                          <a:latin typeface="MS PGothic" panose="020B0600070205080204" pitchFamily="34" charset="-128"/>
                          <a:ea typeface="MS PGothic" panose="020B0600070205080204" pitchFamily="34" charset="-128"/>
                        </a:rPr>
                        <a:t>SARS</a:t>
                      </a:r>
                      <a:r>
                        <a:rPr kumimoji="1" lang="ja-JP" altLang="en-US" sz="1400" dirty="0">
                          <a:latin typeface="MS PGothic" panose="020B0600070205080204" pitchFamily="34" charset="-128"/>
                          <a:ea typeface="MS PGothic" panose="020B0600070205080204" pitchFamily="34" charset="-128"/>
                        </a:rPr>
                        <a:t>、</a:t>
                      </a:r>
                      <a:r>
                        <a:rPr kumimoji="1" lang="en-US" altLang="ja-JP" sz="1400" dirty="0">
                          <a:latin typeface="MS PGothic" panose="020B0600070205080204" pitchFamily="34" charset="-128"/>
                          <a:ea typeface="MS PGothic" panose="020B0600070205080204" pitchFamily="34" charset="-128"/>
                        </a:rPr>
                        <a:t>MARS</a:t>
                      </a:r>
                      <a:r>
                        <a:rPr kumimoji="1" lang="ja-JP" altLang="en-US" sz="1400" dirty="0">
                          <a:latin typeface="MS PGothic" panose="020B0600070205080204" pitchFamily="34" charset="-128"/>
                          <a:ea typeface="MS PGothic" panose="020B0600070205080204" pitchFamily="34" charset="-128"/>
                        </a:rPr>
                        <a:t>、</a:t>
                      </a:r>
                      <a:endParaRPr kumimoji="1" lang="en-US" altLang="ja-JP" sz="1400" dirty="0">
                        <a:latin typeface="MS PGothic" panose="020B0600070205080204" pitchFamily="34" charset="-128"/>
                        <a:ea typeface="MS PGothic" panose="020B0600070205080204" pitchFamily="34" charset="-128"/>
                      </a:endParaRPr>
                    </a:p>
                    <a:p>
                      <a:pPr algn="ctr"/>
                      <a:r>
                        <a:rPr kumimoji="1" lang="ja-JP" altLang="en-US" sz="1400" dirty="0">
                          <a:latin typeface="MS PGothic" panose="020B0600070205080204" pitchFamily="34" charset="-128"/>
                          <a:ea typeface="MS PGothic" panose="020B0600070205080204" pitchFamily="34" charset="-128"/>
                        </a:rPr>
                        <a:t>鳥インフルエンザ</a:t>
                      </a:r>
                      <a:r>
                        <a:rPr kumimoji="1" lang="en-US" altLang="ja-JP" sz="1400" dirty="0">
                          <a:latin typeface="MS PGothic" panose="020B0600070205080204" pitchFamily="34" charset="-128"/>
                          <a:ea typeface="MS PGothic" panose="020B0600070205080204" pitchFamily="34" charset="-128"/>
                        </a:rPr>
                        <a:t>   </a:t>
                      </a:r>
                      <a:r>
                        <a:rPr kumimoji="1" lang="ja-JP" altLang="en-US" sz="1400" dirty="0">
                          <a:latin typeface="MS PGothic" panose="020B0600070205080204" pitchFamily="34" charset="-128"/>
                          <a:ea typeface="MS PGothic" panose="020B0600070205080204" pitchFamily="34" charset="-128"/>
                        </a:rPr>
                        <a:t>等</a:t>
                      </a:r>
                    </a:p>
                  </a:txBody>
                  <a:tcPr marL="68598" marR="68598" marT="34299" marB="34299"/>
                </a:tc>
                <a:tc>
                  <a:txBody>
                    <a:bodyPr/>
                    <a:lstStyle/>
                    <a:p>
                      <a:pPr algn="ctr"/>
                      <a:r>
                        <a:rPr kumimoji="1" lang="ja-JP" altLang="en-US" sz="1400" dirty="0">
                          <a:solidFill>
                            <a:srgbClr val="FF0000"/>
                          </a:solidFill>
                          <a:latin typeface="MS PGothic" panose="020B0600070205080204" pitchFamily="34" charset="-128"/>
                          <a:ea typeface="MS PGothic" panose="020B0600070205080204" pitchFamily="34" charset="-128"/>
                        </a:rPr>
                        <a:t>危険性が高い感染症</a:t>
                      </a:r>
                    </a:p>
                  </a:txBody>
                  <a:tcPr marL="68598" marR="68598" marT="34299" marB="34299"/>
                </a:tc>
                <a:extLst>
                  <a:ext uri="{0D108BD9-81ED-4DB2-BD59-A6C34878D82A}">
                    <a16:rowId xmlns:a16="http://schemas.microsoft.com/office/drawing/2014/main" val="10002"/>
                  </a:ext>
                </a:extLst>
              </a:tr>
              <a:tr h="520654">
                <a:tc>
                  <a:txBody>
                    <a:bodyPr/>
                    <a:lstStyle/>
                    <a:p>
                      <a:pPr algn="ctr"/>
                      <a:r>
                        <a:rPr kumimoji="1" lang="ja-JP" altLang="en-US" sz="1400" dirty="0">
                          <a:latin typeface="MS PGothic" panose="020B0600070205080204" pitchFamily="34" charset="-128"/>
                          <a:ea typeface="MS PGothic" panose="020B0600070205080204" pitchFamily="34" charset="-128"/>
                        </a:rPr>
                        <a:t>三類感染症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コレラ</a:t>
                      </a:r>
                      <a:r>
                        <a:rPr kumimoji="1" lang="en-US" altLang="ja-JP" sz="1400" dirty="0">
                          <a:latin typeface="MS PGothic" panose="020B0600070205080204" pitchFamily="34" charset="-128"/>
                          <a:ea typeface="MS PGothic" panose="020B0600070205080204" pitchFamily="34" charset="-128"/>
                        </a:rPr>
                        <a:t>､</a:t>
                      </a:r>
                      <a:r>
                        <a:rPr kumimoji="1" lang="ja-JP" altLang="en-US" sz="1400" dirty="0">
                          <a:latin typeface="MS PGothic" panose="020B0600070205080204" pitchFamily="34" charset="-128"/>
                          <a:ea typeface="MS PGothic" panose="020B0600070205080204" pitchFamily="34" charset="-128"/>
                        </a:rPr>
                        <a:t>細菌性赤痢、腸チフス等</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特定の職業への就業により集団で発症しうる感染症</a:t>
                      </a:r>
                    </a:p>
                  </a:txBody>
                  <a:tcPr marL="68598" marR="68598" marT="34299" marB="34299"/>
                </a:tc>
                <a:extLst>
                  <a:ext uri="{0D108BD9-81ED-4DB2-BD59-A6C34878D82A}">
                    <a16:rowId xmlns:a16="http://schemas.microsoft.com/office/drawing/2014/main" val="10003"/>
                  </a:ext>
                </a:extLst>
              </a:tr>
              <a:tr h="522496">
                <a:tc>
                  <a:txBody>
                    <a:bodyPr/>
                    <a:lstStyle/>
                    <a:p>
                      <a:pPr algn="ctr"/>
                      <a:r>
                        <a:rPr kumimoji="1" lang="ja-JP" altLang="en-US" sz="1400" dirty="0">
                          <a:latin typeface="MS PGothic" panose="020B0600070205080204" pitchFamily="34" charset="-128"/>
                          <a:ea typeface="MS PGothic" panose="020B0600070205080204" pitchFamily="34" charset="-128"/>
                        </a:rPr>
                        <a:t>四類感染症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狂犬病、マラリア、デング熱等</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動物、飲食物等を介してヒトに感染する感染症</a:t>
                      </a:r>
                    </a:p>
                  </a:txBody>
                  <a:tcPr marL="68598" marR="68598" marT="34299" marB="34299"/>
                </a:tc>
                <a:extLst>
                  <a:ext uri="{0D108BD9-81ED-4DB2-BD59-A6C34878D82A}">
                    <a16:rowId xmlns:a16="http://schemas.microsoft.com/office/drawing/2014/main" val="10004"/>
                  </a:ext>
                </a:extLst>
              </a:tr>
              <a:tr h="522496">
                <a:tc>
                  <a:txBody>
                    <a:bodyPr/>
                    <a:lstStyle/>
                    <a:p>
                      <a:pPr algn="ctr"/>
                      <a:r>
                        <a:rPr kumimoji="1" lang="ja-JP" altLang="en-US" sz="1400" dirty="0">
                          <a:latin typeface="MS PGothic" panose="020B0600070205080204" pitchFamily="34" charset="-128"/>
                          <a:ea typeface="MS PGothic" panose="020B0600070205080204" pitchFamily="34" charset="-128"/>
                        </a:rPr>
                        <a:t>五類感染症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インフルエンザ、性器クラミジア感染症　等</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必要な情報を国民や医療関係者に提供することで</a:t>
                      </a:r>
                      <a:endParaRPr kumimoji="1" lang="en-US" altLang="ja-JP" sz="1400" dirty="0">
                        <a:latin typeface="MS PGothic" panose="020B0600070205080204" pitchFamily="34" charset="-128"/>
                        <a:ea typeface="MS PGothic" panose="020B0600070205080204" pitchFamily="34" charset="-128"/>
                      </a:endParaRPr>
                    </a:p>
                    <a:p>
                      <a:pPr algn="ctr"/>
                      <a:r>
                        <a:rPr kumimoji="1" lang="ja-JP" altLang="en-US" sz="1400" dirty="0">
                          <a:latin typeface="MS PGothic" panose="020B0600070205080204" pitchFamily="34" charset="-128"/>
                          <a:ea typeface="MS PGothic" panose="020B0600070205080204" pitchFamily="34" charset="-128"/>
                        </a:rPr>
                        <a:t>発生・まん延を防止すべき感染症</a:t>
                      </a:r>
                    </a:p>
                  </a:txBody>
                  <a:tcPr marL="68598" marR="68598" marT="34299" marB="34299"/>
                </a:tc>
                <a:extLst>
                  <a:ext uri="{0D108BD9-81ED-4DB2-BD59-A6C34878D82A}">
                    <a16:rowId xmlns:a16="http://schemas.microsoft.com/office/drawing/2014/main" val="10005"/>
                  </a:ext>
                </a:extLst>
              </a:tr>
              <a:tr h="548783">
                <a:tc>
                  <a:txBody>
                    <a:bodyPr/>
                    <a:lstStyle/>
                    <a:p>
                      <a:pPr algn="ctr"/>
                      <a:r>
                        <a:rPr kumimoji="1" lang="ja-JP" altLang="en-US" sz="1400" dirty="0">
                          <a:latin typeface="MS PGothic" panose="020B0600070205080204" pitchFamily="34" charset="-128"/>
                          <a:ea typeface="MS PGothic" panose="020B0600070205080204" pitchFamily="34" charset="-128"/>
                        </a:rPr>
                        <a:t>新型インフルエンザ感染症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新型</a:t>
                      </a:r>
                      <a:r>
                        <a:rPr kumimoji="1" lang="ja-JP" altLang="en-US" sz="1400">
                          <a:latin typeface="MS PGothic" panose="020B0600070205080204" pitchFamily="34" charset="-128"/>
                          <a:ea typeface="MS PGothic" panose="020B0600070205080204" pitchFamily="34" charset="-128"/>
                        </a:rPr>
                        <a:t>インフルエンザ、</a:t>
                      </a:r>
                      <a:endParaRPr kumimoji="1" lang="en-US" altLang="ja-JP" sz="1400" dirty="0">
                        <a:latin typeface="MS PGothic" panose="020B0600070205080204" pitchFamily="34" charset="-128"/>
                        <a:ea typeface="MS PGothic" panose="020B0600070205080204" pitchFamily="34" charset="-128"/>
                      </a:endParaRPr>
                    </a:p>
                    <a:p>
                      <a:pPr algn="ctr"/>
                      <a:r>
                        <a:rPr kumimoji="1" lang="ja-JP" altLang="en-US" sz="1400">
                          <a:latin typeface="MS PGothic" panose="020B0600070205080204" pitchFamily="34" charset="-128"/>
                          <a:ea typeface="MS PGothic" panose="020B0600070205080204" pitchFamily="34" charset="-128"/>
                        </a:rPr>
                        <a:t>再興型</a:t>
                      </a:r>
                      <a:r>
                        <a:rPr kumimoji="1" lang="ja-JP" altLang="en-US" sz="1400" dirty="0">
                          <a:latin typeface="MS PGothic" panose="020B0600070205080204" pitchFamily="34" charset="-128"/>
                          <a:ea typeface="MS PGothic" panose="020B0600070205080204" pitchFamily="34" charset="-128"/>
                        </a:rPr>
                        <a:t>インフルエンザ</a:t>
                      </a:r>
                    </a:p>
                  </a:txBody>
                  <a:tcPr marL="68598" marR="68598" marT="34299" marB="34299"/>
                </a:tc>
                <a:tc>
                  <a:txBody>
                    <a:bodyPr/>
                    <a:lstStyle/>
                    <a:p>
                      <a:pPr algn="ctr"/>
                      <a:r>
                        <a:rPr kumimoji="1" lang="ja-JP" altLang="en-US" sz="1100" dirty="0">
                          <a:latin typeface="MS PGothic" panose="020B0600070205080204" pitchFamily="34" charset="-128"/>
                          <a:ea typeface="MS PGothic" panose="020B0600070205080204" pitchFamily="34" charset="-128"/>
                        </a:rPr>
                        <a:t>・インフルエンザのうち新たにヒトからヒトに伝染する能力を持つもの</a:t>
                      </a:r>
                      <a:endParaRPr kumimoji="1" lang="en-US" altLang="ja-JP" sz="1100" dirty="0">
                        <a:latin typeface="MS PGothic" panose="020B0600070205080204" pitchFamily="34" charset="-128"/>
                        <a:ea typeface="MS PGothic" panose="020B0600070205080204" pitchFamily="34" charset="-128"/>
                      </a:endParaRPr>
                    </a:p>
                    <a:p>
                      <a:pPr algn="ctr"/>
                      <a:r>
                        <a:rPr kumimoji="1" lang="ja-JP" altLang="en-US" sz="1100" dirty="0">
                          <a:latin typeface="MS PGothic" panose="020B0600070205080204" pitchFamily="34" charset="-128"/>
                          <a:ea typeface="MS PGothic" panose="020B0600070205080204" pitchFamily="34" charset="-128"/>
                        </a:rPr>
                        <a:t>・かつて世界的規模で流行したインフルエンザで、その後の流行がなく長期間経過したもの</a:t>
                      </a:r>
                    </a:p>
                  </a:txBody>
                  <a:tcPr marL="68598" marR="68598" marT="34299" marB="34299"/>
                </a:tc>
                <a:extLst>
                  <a:ext uri="{0D108BD9-81ED-4DB2-BD59-A6C34878D82A}">
                    <a16:rowId xmlns:a16="http://schemas.microsoft.com/office/drawing/2014/main" val="10006"/>
                  </a:ext>
                </a:extLst>
              </a:tr>
              <a:tr h="522496">
                <a:tc>
                  <a:txBody>
                    <a:bodyPr/>
                    <a:lstStyle/>
                    <a:p>
                      <a:pPr algn="ctr"/>
                      <a:r>
                        <a:rPr kumimoji="1" lang="ja-JP" altLang="en-US" sz="1400" dirty="0">
                          <a:solidFill>
                            <a:srgbClr val="FF0000"/>
                          </a:solidFill>
                          <a:latin typeface="MS PGothic" panose="020B0600070205080204" pitchFamily="34" charset="-128"/>
                          <a:ea typeface="MS PGothic" panose="020B0600070205080204" pitchFamily="34" charset="-128"/>
                        </a:rPr>
                        <a:t>指定感染症</a:t>
                      </a:r>
                    </a:p>
                  </a:txBody>
                  <a:tcPr marL="68598" marR="68598" marT="34299" marB="34299"/>
                </a:tc>
                <a:tc>
                  <a:txBody>
                    <a:bodyPr/>
                    <a:lstStyle/>
                    <a:p>
                      <a:pPr algn="ctr"/>
                      <a:r>
                        <a:rPr kumimoji="1" lang="ja-JP" altLang="en-US" sz="1400" dirty="0">
                          <a:latin typeface="MS PGothic" panose="020B0600070205080204" pitchFamily="34" charset="-128"/>
                          <a:ea typeface="MS PGothic" panose="020B0600070205080204" pitchFamily="34" charset="-128"/>
                        </a:rPr>
                        <a:t>新型コロナウイルス感染症</a:t>
                      </a:r>
                    </a:p>
                  </a:txBody>
                  <a:tcPr marL="68598" marR="68598" marT="34299" marB="34299"/>
                </a:tc>
                <a:tc>
                  <a:txBody>
                    <a:bodyPr/>
                    <a:lstStyle/>
                    <a:p>
                      <a:pPr algn="ctr"/>
                      <a:r>
                        <a:rPr kumimoji="1" lang="en-US" altLang="ja-JP" sz="1400" dirty="0">
                          <a:latin typeface="MS PGothic" panose="020B0600070205080204" pitchFamily="34" charset="-128"/>
                          <a:ea typeface="MS PGothic" panose="020B0600070205080204" pitchFamily="34" charset="-128"/>
                        </a:rPr>
                        <a:t>1 </a:t>
                      </a:r>
                      <a:r>
                        <a:rPr kumimoji="1" lang="mr-IN" altLang="ja-JP" sz="1400" dirty="0">
                          <a:latin typeface="MS PGothic" panose="020B0600070205080204" pitchFamily="34" charset="-128"/>
                          <a:ea typeface="MS PGothic" panose="020B0600070205080204" pitchFamily="34" charset="-128"/>
                        </a:rPr>
                        <a:t>–</a:t>
                      </a:r>
                      <a:r>
                        <a:rPr kumimoji="1" lang="en-US" altLang="ja-JP" sz="1400" dirty="0">
                          <a:latin typeface="MS PGothic" panose="020B0600070205080204" pitchFamily="34" charset="-128"/>
                          <a:ea typeface="MS PGothic" panose="020B0600070205080204" pitchFamily="34" charset="-128"/>
                        </a:rPr>
                        <a:t> 3</a:t>
                      </a:r>
                      <a:r>
                        <a:rPr kumimoji="1" lang="ja-JP" altLang="en-US" sz="1400" dirty="0">
                          <a:latin typeface="MS PGothic" panose="020B0600070205080204" pitchFamily="34" charset="-128"/>
                          <a:ea typeface="MS PGothic" panose="020B0600070205080204" pitchFamily="34" charset="-128"/>
                        </a:rPr>
                        <a:t>類感染症、新型インフルエンザ感染症と同等の</a:t>
                      </a:r>
                      <a:endParaRPr kumimoji="1" lang="en-US" altLang="ja-JP" sz="1400" dirty="0">
                        <a:latin typeface="MS PGothic" panose="020B0600070205080204" pitchFamily="34" charset="-128"/>
                        <a:ea typeface="MS PGothic" panose="020B0600070205080204" pitchFamily="34" charset="-128"/>
                      </a:endParaRPr>
                    </a:p>
                    <a:p>
                      <a:pPr algn="ctr"/>
                      <a:r>
                        <a:rPr kumimoji="1" lang="ja-JP" altLang="en-US" sz="1400" dirty="0">
                          <a:latin typeface="MS PGothic" panose="020B0600070205080204" pitchFamily="34" charset="-128"/>
                          <a:ea typeface="MS PGothic" panose="020B0600070205080204" pitchFamily="34" charset="-128"/>
                        </a:rPr>
                        <a:t>危険性があり、措置を講ずる必要があるもの</a:t>
                      </a:r>
                    </a:p>
                  </a:txBody>
                  <a:tcPr marL="68598" marR="68598" marT="34299" marB="34299"/>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3425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3648" y="176207"/>
            <a:ext cx="8591176" cy="1385555"/>
          </a:xfrm>
          <a:solidFill>
            <a:schemeClr val="tx2">
              <a:lumMod val="75000"/>
            </a:schemeClr>
          </a:solidFill>
        </p:spPr>
        <p:txBody>
          <a:bodyPr>
            <a:normAutofit/>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dirty="0">
                <a:solidFill>
                  <a:schemeClr val="bg1"/>
                </a:solidFill>
              </a:rPr>
              <a:t>(</a:t>
            </a:r>
            <a:r>
              <a:rPr kumimoji="1" lang="en-US" altLang="ja-JP" dirty="0">
                <a:solidFill>
                  <a:schemeClr val="bg1"/>
                </a:solidFill>
                <a:latin typeface="Times New Roman"/>
                <a:cs typeface="Times New Roman"/>
              </a:rPr>
              <a:t>COVID-19</a:t>
            </a:r>
            <a:r>
              <a:rPr kumimoji="1" lang="en-US" altLang="ja-JP" dirty="0">
                <a:solidFill>
                  <a:schemeClr val="bg1"/>
                </a:solidFill>
              </a:rPr>
              <a:t>)</a:t>
            </a:r>
            <a:br>
              <a:rPr kumimoji="1" lang="en-US" altLang="ja-JP" dirty="0">
                <a:solidFill>
                  <a:schemeClr val="bg1"/>
                </a:solidFill>
              </a:rPr>
            </a:br>
            <a:r>
              <a:rPr kumimoji="1" lang="ja-JP" altLang="en-US">
                <a:solidFill>
                  <a:schemeClr val="bg1"/>
                </a:solidFill>
                <a:latin typeface="MS PGothic" panose="020B0600070205080204" pitchFamily="34" charset="-128"/>
                <a:ea typeface="MS PGothic" panose="020B0600070205080204" pitchFamily="34" charset="-128"/>
              </a:rPr>
              <a:t>の</a:t>
            </a:r>
            <a:r>
              <a:rPr kumimoji="1" lang="ja-JP" altLang="en-US" dirty="0">
                <a:solidFill>
                  <a:schemeClr val="bg1"/>
                </a:solidFill>
                <a:latin typeface="MS PGothic" panose="020B0600070205080204" pitchFamily="34" charset="-128"/>
                <a:ea typeface="MS PGothic" panose="020B0600070205080204" pitchFamily="34" charset="-128"/>
              </a:rPr>
              <a:t>構造</a:t>
            </a:r>
          </a:p>
        </p:txBody>
      </p:sp>
      <p:pic>
        <p:nvPicPr>
          <p:cNvPr id="3" name="図 2"/>
          <p:cNvPicPr>
            <a:picLocks noChangeAspect="1"/>
          </p:cNvPicPr>
          <p:nvPr/>
        </p:nvPicPr>
        <p:blipFill>
          <a:blip r:embed="rId2"/>
          <a:stretch>
            <a:fillRect/>
          </a:stretch>
        </p:blipFill>
        <p:spPr>
          <a:xfrm>
            <a:off x="1429098" y="2447022"/>
            <a:ext cx="6256647" cy="3597572"/>
          </a:xfrm>
          <a:prstGeom prst="rect">
            <a:avLst/>
          </a:prstGeom>
        </p:spPr>
      </p:pic>
      <p:sp>
        <p:nvSpPr>
          <p:cNvPr id="7" name="テキスト ボックス 6"/>
          <p:cNvSpPr txBox="1"/>
          <p:nvPr/>
        </p:nvSpPr>
        <p:spPr>
          <a:xfrm>
            <a:off x="2086355" y="6246639"/>
            <a:ext cx="5397088" cy="300082"/>
          </a:xfrm>
          <a:prstGeom prst="rect">
            <a:avLst/>
          </a:prstGeom>
          <a:noFill/>
        </p:spPr>
        <p:txBody>
          <a:bodyPr wrap="square" rtlCol="0">
            <a:spAutoFit/>
          </a:bodyPr>
          <a:lstStyle/>
          <a:p>
            <a:r>
              <a:rPr lang="ja-JP" altLang="en-US" sz="1350" dirty="0"/>
              <a:t>（出典：</a:t>
            </a:r>
            <a:r>
              <a:rPr lang="en-US" altLang="ja-JP" sz="1350" dirty="0">
                <a:latin typeface="Times New Roman"/>
                <a:cs typeface="Times New Roman"/>
              </a:rPr>
              <a:t>CAS, A division of the American Chemical Society</a:t>
            </a:r>
            <a:r>
              <a:rPr lang="ja-JP" altLang="en-US" sz="1350" dirty="0"/>
              <a:t>）</a:t>
            </a:r>
          </a:p>
        </p:txBody>
      </p:sp>
    </p:spTree>
    <p:extLst>
      <p:ext uri="{BB962C8B-B14F-4D97-AF65-F5344CB8AC3E}">
        <p14:creationId xmlns:p14="http://schemas.microsoft.com/office/powerpoint/2010/main" val="320848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417" y="184299"/>
            <a:ext cx="8959600" cy="1385555"/>
          </a:xfrm>
          <a:solidFill>
            <a:schemeClr val="tx2">
              <a:lumMod val="75000"/>
            </a:schemeClr>
          </a:solidFill>
        </p:spPr>
        <p:txBody>
          <a:bodyPr>
            <a:normAutofit/>
          </a:bodyPr>
          <a:lstStyle/>
          <a:p>
            <a:pPr algn="ctr"/>
            <a:r>
              <a:rPr kumimoji="1"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新型コロナウイルス</a:t>
            </a:r>
            <a:r>
              <a:rPr kumimoji="1" lang="en-US" altLang="ja-JP"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(COVID-19)</a:t>
            </a:r>
            <a:r>
              <a:rPr kumimoji="1" lang="ja-JP" altLang="en-US">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の</a:t>
            </a:r>
            <a:br>
              <a:rPr kumimoji="1" lang="en-US" altLang="ja-JP"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br>
            <a:r>
              <a:rPr kumimoji="1" lang="ja-JP" altLang="en-US">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細胞内</a:t>
            </a:r>
            <a:r>
              <a:rPr kumimoji="1"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へ</a:t>
            </a:r>
            <a:r>
              <a:rPr kumimoji="1" lang="ja-JP" altLang="en-US">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の侵入経路</a:t>
            </a:r>
            <a:endParaRPr kumimoji="1" lang="ja-JP" altLang="en-US"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97417" y="2980522"/>
            <a:ext cx="6097588" cy="3077376"/>
          </a:xfrm>
          <a:prstGeom prst="rect">
            <a:avLst/>
          </a:prstGeom>
        </p:spPr>
      </p:pic>
      <p:sp>
        <p:nvSpPr>
          <p:cNvPr id="5" name="テキスト ボックス 4"/>
          <p:cNvSpPr txBox="1"/>
          <p:nvPr/>
        </p:nvSpPr>
        <p:spPr>
          <a:xfrm>
            <a:off x="6294948" y="2481320"/>
            <a:ext cx="2762069" cy="3693319"/>
          </a:xfrm>
          <a:prstGeom prst="rect">
            <a:avLst/>
          </a:prstGeom>
          <a:noFill/>
        </p:spPr>
        <p:txBody>
          <a:bodyPr wrap="square" rtlCol="0">
            <a:spAutoFit/>
          </a:bodyPr>
          <a:lstStyle/>
          <a:p>
            <a:r>
              <a:rPr lang="ja-JP" altLang="en-US">
                <a:solidFill>
                  <a:schemeClr val="accent1">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①</a:t>
            </a:r>
            <a:r>
              <a:rPr lang="en-US" altLang="ja-JP" dirty="0">
                <a:solidFill>
                  <a:schemeClr val="accent1">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細胞</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表面</a:t>
            </a:r>
            <a:r>
              <a:rPr lang="ja-JP" altLang="en-US">
                <a:latin typeface="Times New Roman" panose="02020603050405020304" pitchFamily="18" charset="0"/>
                <a:ea typeface="MS PGothic" panose="020B0600070205080204" pitchFamily="34" charset="-128"/>
                <a:cs typeface="Times New Roman" panose="02020603050405020304" pitchFamily="18" charset="0"/>
              </a:rPr>
              <a:t>の受容体</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latin typeface="Times New Roman" panose="02020603050405020304" pitchFamily="18" charset="0"/>
                <a:ea typeface="MS PGothic" panose="020B0600070205080204" pitchFamily="34" charset="-128"/>
                <a:cs typeface="Times New Roman" panose="02020603050405020304" pitchFamily="18" charset="0"/>
              </a:rPr>
              <a:t>　</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ACE2</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a:latin typeface="Times New Roman" panose="02020603050405020304" pitchFamily="18" charset="0"/>
                <a:ea typeface="MS PGothic" panose="020B0600070205080204" pitchFamily="34" charset="-128"/>
                <a:cs typeface="Times New Roman" panose="02020603050405020304" pitchFamily="18" charset="0"/>
              </a:rPr>
              <a:t>とウイルススパイクが結合し、スパイク蛋白が分割されてウイルス膜と細胞膜が融合し、ウイルス遺伝子が細胞内に侵入。</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②</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a:latin typeface="Times New Roman" panose="02020603050405020304" pitchFamily="18" charset="0"/>
                <a:ea typeface="MS PGothic" panose="020B0600070205080204" pitchFamily="34" charset="-128"/>
                <a:cs typeface="Times New Roman" panose="02020603050405020304" pitchFamily="18" charset="0"/>
              </a:rPr>
              <a:t>細胞</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表面の</a:t>
            </a:r>
            <a:r>
              <a:rPr lang="en-US" altLang="ja-JP"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ACE2</a:t>
            </a:r>
            <a:r>
              <a:rPr lang="ja-JP" altLang="en-US">
                <a:latin typeface="Times New Roman" panose="02020603050405020304" pitchFamily="18" charset="0"/>
                <a:ea typeface="MS PGothic" panose="020B0600070205080204" pitchFamily="34" charset="-128"/>
                <a:cs typeface="Times New Roman" panose="02020603050405020304" pitchFamily="18" charset="0"/>
              </a:rPr>
              <a:t>と結</a:t>
            </a:r>
            <a:endParaRPr lang="en-US" altLang="ja-JP"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a:latin typeface="Times New Roman" panose="02020603050405020304" pitchFamily="18" charset="0"/>
                <a:ea typeface="MS PGothic" panose="020B0600070205080204" pitchFamily="34" charset="-128"/>
                <a:cs typeface="Times New Roman" panose="02020603050405020304" pitchFamily="18" charset="0"/>
              </a:rPr>
              <a:t>合した</a:t>
            </a:r>
            <a:r>
              <a:rPr lang="ja-JP" altLang="en-US" dirty="0">
                <a:latin typeface="Times New Roman" panose="02020603050405020304" pitchFamily="18" charset="0"/>
                <a:ea typeface="MS PGothic" panose="020B0600070205080204" pitchFamily="34" charset="-128"/>
                <a:cs typeface="Times New Roman" panose="02020603050405020304" pitchFamily="18" charset="0"/>
              </a:rPr>
              <a:t>ウイルスがエンドゾームとなる細胞膜に結合し、細胞内に取り込まれる</a:t>
            </a:r>
            <a:r>
              <a:rPr lang="ja-JP" altLang="en-US">
                <a:latin typeface="Times New Roman" panose="02020603050405020304" pitchFamily="18" charset="0"/>
                <a:ea typeface="MS PGothic" panose="020B0600070205080204" pitchFamily="34" charset="-128"/>
                <a:cs typeface="Times New Roman" panose="02020603050405020304" pitchFamily="18" charset="0"/>
              </a:rPr>
              <a:t>。</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 </a:t>
            </a:r>
          </a:p>
          <a:p>
            <a:pPr marL="342900" indent="-342900">
              <a:buAutoNum type="arabicPeriod" startAt="2"/>
            </a:pPr>
            <a:endParaRPr lang="en-US" altLang="ja-JP" dirty="0"/>
          </a:p>
          <a:p>
            <a:pPr marL="342900" indent="-342900">
              <a:buAutoNum type="arabicPeriod" startAt="2"/>
            </a:pPr>
            <a:endParaRPr lang="ja-JP" altLang="en-US" dirty="0"/>
          </a:p>
        </p:txBody>
      </p:sp>
      <p:sp>
        <p:nvSpPr>
          <p:cNvPr id="6" name="正方形/長方形 5"/>
          <p:cNvSpPr/>
          <p:nvPr/>
        </p:nvSpPr>
        <p:spPr>
          <a:xfrm>
            <a:off x="742112" y="6185641"/>
            <a:ext cx="4609147" cy="300082"/>
          </a:xfrm>
          <a:prstGeom prst="rect">
            <a:avLst/>
          </a:prstGeom>
        </p:spPr>
        <p:txBody>
          <a:bodyPr wrap="none">
            <a:spAutoFit/>
          </a:bodyPr>
          <a:lstStyle/>
          <a:p>
            <a:r>
              <a:rPr lang="ja-JP" altLang="en-US" sz="1350" dirty="0"/>
              <a:t>（出典：</a:t>
            </a:r>
            <a:r>
              <a:rPr lang="en-US" altLang="ja-JP" sz="1350" dirty="0">
                <a:latin typeface="Times New Roman"/>
                <a:cs typeface="Times New Roman"/>
              </a:rPr>
              <a:t>CAS, A division of the American Chemical Society</a:t>
            </a:r>
            <a:r>
              <a:rPr lang="ja-JP" altLang="en-US" sz="1350" dirty="0"/>
              <a:t>）</a:t>
            </a:r>
          </a:p>
        </p:txBody>
      </p:sp>
      <p:sp>
        <p:nvSpPr>
          <p:cNvPr id="3" name="テキスト ボックス 2">
            <a:extLst>
              <a:ext uri="{FF2B5EF4-FFF2-40B4-BE49-F238E27FC236}">
                <a16:creationId xmlns:a16="http://schemas.microsoft.com/office/drawing/2014/main" id="{C6D4BA13-A5FD-6943-9DA9-AAA68B838CAB}"/>
              </a:ext>
            </a:extLst>
          </p:cNvPr>
          <p:cNvSpPr txBox="1"/>
          <p:nvPr/>
        </p:nvSpPr>
        <p:spPr>
          <a:xfrm>
            <a:off x="3643419" y="2572719"/>
            <a:ext cx="782665" cy="369332"/>
          </a:xfrm>
          <a:prstGeom prst="rect">
            <a:avLst/>
          </a:prstGeom>
          <a:noFill/>
        </p:spPr>
        <p:txBody>
          <a:bodyPr wrap="square" rtlCol="0">
            <a:spAutoFit/>
          </a:bodyPr>
          <a:lstStyle/>
          <a:p>
            <a:r>
              <a:rPr kumimoji="1" lang="ja-JP" altLang="en-US">
                <a:solidFill>
                  <a:schemeClr val="accent1">
                    <a:lumMod val="75000"/>
                  </a:schemeClr>
                </a:solidFill>
              </a:rPr>
              <a:t>①</a:t>
            </a:r>
          </a:p>
        </p:txBody>
      </p:sp>
      <p:sp>
        <p:nvSpPr>
          <p:cNvPr id="7" name="テキスト ボックス 6">
            <a:extLst>
              <a:ext uri="{FF2B5EF4-FFF2-40B4-BE49-F238E27FC236}">
                <a16:creationId xmlns:a16="http://schemas.microsoft.com/office/drawing/2014/main" id="{9A70EA01-DF02-4E4F-9695-24E7003E7C10}"/>
              </a:ext>
            </a:extLst>
          </p:cNvPr>
          <p:cNvSpPr txBox="1"/>
          <p:nvPr/>
        </p:nvSpPr>
        <p:spPr>
          <a:xfrm>
            <a:off x="2564970" y="2572719"/>
            <a:ext cx="774915" cy="369332"/>
          </a:xfrm>
          <a:prstGeom prst="rect">
            <a:avLst/>
          </a:prstGeom>
          <a:noFill/>
        </p:spPr>
        <p:txBody>
          <a:bodyPr wrap="square" rtlCol="0">
            <a:spAutoFit/>
          </a:bodyPr>
          <a:lstStyle/>
          <a:p>
            <a:r>
              <a:rPr kumimoji="1" lang="ja-JP" altLang="en-US">
                <a:solidFill>
                  <a:srgbClr val="00B050"/>
                </a:solidFill>
              </a:rPr>
              <a:t>②</a:t>
            </a:r>
          </a:p>
        </p:txBody>
      </p:sp>
    </p:spTree>
    <p:extLst>
      <p:ext uri="{BB962C8B-B14F-4D97-AF65-F5344CB8AC3E}">
        <p14:creationId xmlns:p14="http://schemas.microsoft.com/office/powerpoint/2010/main" val="93535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4A4B1-E8F5-474F-93DC-7A57E156400D}"/>
              </a:ext>
            </a:extLst>
          </p:cNvPr>
          <p:cNvSpPr>
            <a:spLocks noGrp="1"/>
          </p:cNvSpPr>
          <p:nvPr>
            <p:ph type="title"/>
          </p:nvPr>
        </p:nvSpPr>
        <p:spPr>
          <a:xfrm>
            <a:off x="628650" y="216816"/>
            <a:ext cx="7886700" cy="1429104"/>
          </a:xfrm>
          <a:solidFill>
            <a:schemeClr val="tx2">
              <a:lumMod val="75000"/>
            </a:schemeClr>
          </a:solidFill>
        </p:spPr>
        <p:txBody>
          <a:bodyPr>
            <a:noAutofit/>
          </a:bodyPr>
          <a:lstStyle/>
          <a:p>
            <a:pPr algn="ctr"/>
            <a:r>
              <a:rPr kumimoji="1" lang="ja-JP" altLang="en-US" sz="3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インターフェロン</a:t>
            </a:r>
            <a:r>
              <a:rPr kumimoji="1" lang="en-US" altLang="ja-JP" sz="32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INF</a:t>
            </a:r>
            <a:r>
              <a:rPr kumimoji="1" lang="ja-JP" altLang="en-US" sz="3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はウイルス蛋白の</a:t>
            </a:r>
            <a:br>
              <a:rPr kumimoji="1" lang="en-US" altLang="ja-JP" sz="32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br>
            <a:r>
              <a:rPr kumimoji="1" lang="ja-JP" altLang="en-US" sz="3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合成を抑制し･ウイルスを分解する</a:t>
            </a:r>
            <a:br>
              <a:rPr kumimoji="1" lang="en-US" altLang="ja-JP" sz="3200" dirty="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br>
            <a:r>
              <a:rPr kumimoji="1" lang="ja-JP" altLang="en-US" sz="3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（抗ウイルス作用）</a:t>
            </a:r>
          </a:p>
        </p:txBody>
      </p:sp>
      <p:pic>
        <p:nvPicPr>
          <p:cNvPr id="3" name="図 2">
            <a:extLst>
              <a:ext uri="{FF2B5EF4-FFF2-40B4-BE49-F238E27FC236}">
                <a16:creationId xmlns:a16="http://schemas.microsoft.com/office/drawing/2014/main" id="{BA7F9B13-8361-2748-B3DA-85BF5E0BC654}"/>
              </a:ext>
            </a:extLst>
          </p:cNvPr>
          <p:cNvPicPr>
            <a:picLocks noChangeAspect="1"/>
          </p:cNvPicPr>
          <p:nvPr/>
        </p:nvPicPr>
        <p:blipFill>
          <a:blip r:embed="rId2"/>
          <a:stretch>
            <a:fillRect/>
          </a:stretch>
        </p:blipFill>
        <p:spPr>
          <a:xfrm>
            <a:off x="688156" y="1920711"/>
            <a:ext cx="4664435" cy="4664435"/>
          </a:xfrm>
          <a:prstGeom prst="rect">
            <a:avLst/>
          </a:prstGeom>
        </p:spPr>
      </p:pic>
      <p:sp>
        <p:nvSpPr>
          <p:cNvPr id="4" name="テキスト ボックス 3">
            <a:extLst>
              <a:ext uri="{FF2B5EF4-FFF2-40B4-BE49-F238E27FC236}">
                <a16:creationId xmlns:a16="http://schemas.microsoft.com/office/drawing/2014/main" id="{52749FAD-C835-C84D-BA8F-7A48CA24B94A}"/>
              </a:ext>
            </a:extLst>
          </p:cNvPr>
          <p:cNvSpPr txBox="1"/>
          <p:nvPr/>
        </p:nvSpPr>
        <p:spPr>
          <a:xfrm>
            <a:off x="5724940" y="3037399"/>
            <a:ext cx="3029446" cy="2862322"/>
          </a:xfrm>
          <a:prstGeom prst="rect">
            <a:avLst/>
          </a:prstGeom>
          <a:noFill/>
        </p:spPr>
        <p:txBody>
          <a:bodyPr wrap="square" rtlCol="0">
            <a:spAutoFit/>
          </a:bodyPr>
          <a:lstStyle/>
          <a:p>
            <a:r>
              <a:rPr lang="en-US" altLang="ja-JP" dirty="0">
                <a:latin typeface="Times New Roman" panose="02020603050405020304" pitchFamily="18" charset="0"/>
                <a:ea typeface="MS PGothic" panose="020B0600070205080204" pitchFamily="34" charset="-128"/>
                <a:cs typeface="Times New Roman" panose="02020603050405020304" pitchFamily="18" charset="0"/>
              </a:rPr>
              <a:t>I</a:t>
            </a:r>
            <a:r>
              <a:rPr lang="ja-JP" altLang="en-US">
                <a:latin typeface="Times New Roman" panose="02020603050405020304" pitchFamily="18" charset="0"/>
                <a:ea typeface="MS PGothic" panose="020B0600070205080204" pitchFamily="34" charset="-128"/>
                <a:cs typeface="Times New Roman" panose="02020603050405020304" pitchFamily="18" charset="0"/>
              </a:rPr>
              <a:t>型</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IFN</a:t>
            </a:r>
            <a:r>
              <a:rPr lang="ja-JP" altLang="en-US">
                <a:latin typeface="Times New Roman" panose="02020603050405020304" pitchFamily="18" charset="0"/>
                <a:ea typeface="MS PGothic" panose="020B0600070205080204" pitchFamily="34" charset="-128"/>
                <a:cs typeface="Times New Roman" panose="02020603050405020304" pitchFamily="18" charset="0"/>
              </a:rPr>
              <a:t>は細胞表面の受容体に結合し、</a:t>
            </a:r>
            <a:r>
              <a:rPr lang="en-US" altLang="ja-JP"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PRK</a:t>
            </a:r>
            <a:r>
              <a:rPr lang="ja-JP" altLang="en-US">
                <a:latin typeface="Times New Roman" panose="02020603050405020304" pitchFamily="18" charset="0"/>
                <a:ea typeface="MS PGothic" panose="020B0600070205080204" pitchFamily="34" charset="-128"/>
                <a:cs typeface="Times New Roman" panose="02020603050405020304" pitchFamily="18" charset="0"/>
              </a:rPr>
              <a:t>（プロテインキナーゼ</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R</a:t>
            </a:r>
            <a:r>
              <a:rPr lang="ja-JP" altLang="en-US">
                <a:latin typeface="Times New Roman" panose="02020603050405020304" pitchFamily="18" charset="0"/>
                <a:ea typeface="MS PGothic" panose="020B0600070205080204" pitchFamily="34" charset="-128"/>
                <a:cs typeface="Times New Roman" panose="02020603050405020304" pitchFamily="18" charset="0"/>
              </a:rPr>
              <a:t>）および</a:t>
            </a:r>
            <a:r>
              <a:rPr lang="en-US" altLang="ja-JP"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OAS</a:t>
            </a:r>
            <a:r>
              <a:rPr lang="ja-JP" altLang="en-US">
                <a:latin typeface="Times New Roman" panose="02020603050405020304" pitchFamily="18" charset="0"/>
                <a:ea typeface="MS PGothic" panose="020B0600070205080204" pitchFamily="34" charset="-128"/>
                <a:cs typeface="Times New Roman" panose="02020603050405020304" pitchFamily="18" charset="0"/>
              </a:rPr>
              <a:t>（オリゴアデニル酸シンターゼ）タンパク質の転写を誘導。</a:t>
            </a:r>
            <a:r>
              <a:rPr lang="en-US" altLang="ja-JP"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PKR</a:t>
            </a:r>
            <a:r>
              <a:rPr lang="ja-JP" altLang="en-US">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および</a:t>
            </a:r>
            <a:r>
              <a:rPr lang="en-US" altLang="ja-JP"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OAS</a:t>
            </a:r>
            <a:r>
              <a:rPr lang="ja-JP" altLang="en-US">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タンパク質</a:t>
            </a:r>
            <a:r>
              <a:rPr lang="ja-JP" altLang="en-US">
                <a:latin typeface="Times New Roman" panose="02020603050405020304" pitchFamily="18" charset="0"/>
                <a:ea typeface="MS PGothic" panose="020B0600070205080204" pitchFamily="34" charset="-128"/>
                <a:cs typeface="Times New Roman" panose="02020603050405020304" pitchFamily="18" charset="0"/>
              </a:rPr>
              <a:t>は</a:t>
            </a:r>
            <a:r>
              <a:rPr lang="ja-JP" altLang="en-US">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細胞内でのウイルスの増殖を阻害</a:t>
            </a:r>
            <a:r>
              <a:rPr lang="ja-JP" altLang="en-US">
                <a:latin typeface="Times New Roman" panose="02020603050405020304" pitchFamily="18" charset="0"/>
                <a:ea typeface="MS PGothic" panose="020B0600070205080204" pitchFamily="34" charset="-128"/>
                <a:cs typeface="Times New Roman" panose="02020603050405020304" pitchFamily="18" charset="0"/>
              </a:rPr>
              <a:t>する（細胞内の</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OAS</a:t>
            </a:r>
            <a:r>
              <a:rPr lang="ja-JP" altLang="en-US">
                <a:latin typeface="Times New Roman" panose="02020603050405020304" pitchFamily="18" charset="0"/>
                <a:ea typeface="MS PGothic" panose="020B0600070205080204" pitchFamily="34" charset="-128"/>
                <a:cs typeface="Times New Roman" panose="02020603050405020304" pitchFamily="18" charset="0"/>
              </a:rPr>
              <a:t>は、細胞質のウイルス</a:t>
            </a:r>
            <a:r>
              <a:rPr lang="en-US" altLang="ja-JP" dirty="0" err="1">
                <a:latin typeface="Times New Roman" panose="02020603050405020304" pitchFamily="18" charset="0"/>
                <a:ea typeface="MS PGothic" panose="020B0600070205080204" pitchFamily="34" charset="-128"/>
                <a:cs typeface="Times New Roman" panose="02020603050405020304" pitchFamily="18" charset="0"/>
              </a:rPr>
              <a:t>ssRNA</a:t>
            </a:r>
            <a:r>
              <a:rPr lang="ja-JP" altLang="en-US">
                <a:latin typeface="Times New Roman" panose="02020603050405020304" pitchFamily="18" charset="0"/>
                <a:ea typeface="MS PGothic" panose="020B0600070205080204" pitchFamily="34" charset="-128"/>
                <a:cs typeface="Times New Roman" panose="02020603050405020304" pitchFamily="18" charset="0"/>
              </a:rPr>
              <a:t>を切断する</a:t>
            </a:r>
            <a:r>
              <a:rPr lang="en-US" altLang="ja-JP" dirty="0">
                <a:latin typeface="Times New Roman" panose="02020603050405020304" pitchFamily="18" charset="0"/>
                <a:ea typeface="MS PGothic" panose="020B0600070205080204" pitchFamily="34" charset="-128"/>
                <a:cs typeface="Times New Roman" panose="02020603050405020304" pitchFamily="18" charset="0"/>
              </a:rPr>
              <a:t>RNase L</a:t>
            </a:r>
            <a:r>
              <a:rPr lang="ja-JP" altLang="en-US">
                <a:latin typeface="Times New Roman" panose="02020603050405020304" pitchFamily="18" charset="0"/>
                <a:ea typeface="MS PGothic" panose="020B0600070205080204" pitchFamily="34" charset="-128"/>
                <a:cs typeface="Times New Roman" panose="02020603050405020304" pitchFamily="18" charset="0"/>
              </a:rPr>
              <a:t>を活性化し、</a:t>
            </a:r>
            <a:r>
              <a:rPr lang="ja-JP" altLang="en-US">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ウイルスを分解</a:t>
            </a:r>
            <a:r>
              <a:rPr lang="ja-JP" altLang="en-US">
                <a:latin typeface="Times New Roman" panose="02020603050405020304" pitchFamily="18" charset="0"/>
                <a:ea typeface="MS PGothic" panose="020B0600070205080204" pitchFamily="34" charset="-128"/>
                <a:cs typeface="Times New Roman" panose="02020603050405020304" pitchFamily="18" charset="0"/>
              </a:rPr>
              <a:t>する）。</a:t>
            </a:r>
            <a:endParaRPr kumimoji="1" lang="ja-JP" altLang="en-US">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02113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92" y="281404"/>
            <a:ext cx="8591176" cy="695646"/>
          </a:xfrm>
          <a:solidFill>
            <a:schemeClr val="tx2">
              <a:lumMod val="75000"/>
            </a:schemeClr>
          </a:solidFill>
        </p:spPr>
        <p:txBody>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dirty="0">
                <a:solidFill>
                  <a:schemeClr val="bg1"/>
                </a:solidFill>
              </a:rPr>
              <a:t>(</a:t>
            </a:r>
            <a:r>
              <a:rPr kumimoji="1" lang="en-US" altLang="ja-JP" dirty="0">
                <a:solidFill>
                  <a:schemeClr val="bg1"/>
                </a:solidFill>
                <a:latin typeface="Times New Roman"/>
                <a:cs typeface="Times New Roman"/>
              </a:rPr>
              <a:t>COVID-19</a:t>
            </a:r>
            <a:r>
              <a:rPr kumimoji="1" lang="en-US" altLang="ja-JP" dirty="0">
                <a:solidFill>
                  <a:schemeClr val="bg1"/>
                </a:solidFill>
              </a:rPr>
              <a:t>)</a:t>
            </a:r>
            <a:endParaRPr kumimoji="1" lang="ja-JP" altLang="en-US" dirty="0">
              <a:solidFill>
                <a:schemeClr val="bg1"/>
              </a:solidFill>
            </a:endParaRPr>
          </a:p>
        </p:txBody>
      </p:sp>
      <p:sp>
        <p:nvSpPr>
          <p:cNvPr id="3" name="正方形/長方形 2"/>
          <p:cNvSpPr/>
          <p:nvPr/>
        </p:nvSpPr>
        <p:spPr>
          <a:xfrm>
            <a:off x="171292" y="1570092"/>
            <a:ext cx="8390817" cy="5016758"/>
          </a:xfrm>
          <a:prstGeom prst="rect">
            <a:avLst/>
          </a:prstGeom>
        </p:spPr>
        <p:txBody>
          <a:bodyPr wrap="square">
            <a:spAutoFit/>
          </a:bodyPr>
          <a:lstStyle/>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感染初期に</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新型コロナウイルスは</a:t>
            </a:r>
            <a:r>
              <a:rPr lang="ja-JP" altLang="ja-JP"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上気道で盛んに増殖</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する。</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発症の</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2</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日前から発症後</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5</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日頃までは他人に移しやすい</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飛沫・接触感染</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、一部は</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空気感染</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並）。</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ウイルスの感染力はそれほど強くない（一人の患者が</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2</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人を感染させる程</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の力。</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但し、</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デルタ株は感染力が極めて強い</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endParaRPr lang="ja-JP"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endParaRPr lang="ja-JP"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潜伏期間：</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2 - 14</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日、平均</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5 - 6</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日</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endParaRPr lang="ja-JP"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endParaRPr lang="ja-JP"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000" dirty="0">
                <a:latin typeface="Times New Roman" panose="02020603050405020304" pitchFamily="18" charset="0"/>
                <a:ea typeface="MS PGothic" panose="020B0600070205080204" pitchFamily="34" charset="-128"/>
                <a:cs typeface="Times New Roman" panose="02020603050405020304" pitchFamily="18" charset="0"/>
              </a:rPr>
              <a:t>不顕性感染：割合については不明</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症状：発症して１週間程度は風邪の症状が続き、その後重症化</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肺炎に）</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する（高齢者ほどその割合が高くなる）。</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発熱</a:t>
            </a:r>
            <a:r>
              <a:rPr lang="en-US" altLang="ja-JP"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(88%)</a:t>
            </a:r>
            <a:r>
              <a:rPr lang="ja-JP" altLang="en-US" sz="20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咳</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(68%)</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倦怠感</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(38%)</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00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痰</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(33%)</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、息切れ</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(19%)</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筋肉痛・関節痛</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(15%)</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、頭痛</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(14%)</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、咽頭痛</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(14%)</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、悪寒</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(11%)</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000"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　　　　　</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鼻づまり</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(5%)</a:t>
            </a:r>
            <a:r>
              <a:rPr lang="ja-JP" altLang="en-US" sz="2000" dirty="0">
                <a:latin typeface="Times New Roman" panose="02020603050405020304" pitchFamily="18" charset="0"/>
                <a:ea typeface="MS PGothic" panose="020B0600070205080204" pitchFamily="34" charset="-128"/>
                <a:cs typeface="Times New Roman" panose="02020603050405020304" pitchFamily="18" charset="0"/>
              </a:rPr>
              <a:t>、嘔気・嘔吐</a:t>
            </a:r>
            <a:r>
              <a:rPr lang="en-US" altLang="ja-JP" sz="2000" dirty="0">
                <a:latin typeface="Times New Roman" panose="02020603050405020304" pitchFamily="18" charset="0"/>
                <a:ea typeface="MS PGothic" panose="020B0600070205080204" pitchFamily="34" charset="-128"/>
                <a:cs typeface="Times New Roman" panose="02020603050405020304" pitchFamily="18" charset="0"/>
              </a:rPr>
              <a:t> (5%)</a:t>
            </a:r>
          </a:p>
        </p:txBody>
      </p:sp>
    </p:spTree>
    <p:extLst>
      <p:ext uri="{BB962C8B-B14F-4D97-AF65-F5344CB8AC3E}">
        <p14:creationId xmlns:p14="http://schemas.microsoft.com/office/powerpoint/2010/main" val="195459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004" y="176208"/>
            <a:ext cx="8591176" cy="695646"/>
          </a:xfrm>
          <a:solidFill>
            <a:schemeClr val="tx2">
              <a:lumMod val="75000"/>
            </a:schemeClr>
          </a:solidFill>
        </p:spPr>
        <p:txBody>
          <a:bodyPr/>
          <a:lstStyle/>
          <a:p>
            <a:pPr algn="ctr"/>
            <a:r>
              <a:rPr kumimoji="1" lang="ja-JP" altLang="en-US" dirty="0">
                <a:solidFill>
                  <a:schemeClr val="bg1"/>
                </a:solidFill>
                <a:latin typeface="MS PGothic" panose="020B0600070205080204" pitchFamily="34" charset="-128"/>
                <a:ea typeface="MS PGothic" panose="020B0600070205080204" pitchFamily="34" charset="-128"/>
              </a:rPr>
              <a:t>新型コロナウイルス</a:t>
            </a:r>
            <a:r>
              <a:rPr kumimoji="1" lang="en-US" altLang="ja-JP" dirty="0">
                <a:solidFill>
                  <a:schemeClr val="bg1"/>
                </a:solidFill>
              </a:rPr>
              <a:t>(</a:t>
            </a:r>
            <a:r>
              <a:rPr kumimoji="1" lang="en-US" altLang="ja-JP" dirty="0">
                <a:solidFill>
                  <a:schemeClr val="bg1"/>
                </a:solidFill>
                <a:latin typeface="Times New Roman"/>
                <a:cs typeface="Times New Roman"/>
              </a:rPr>
              <a:t>COVID-19</a:t>
            </a:r>
            <a:r>
              <a:rPr kumimoji="1" lang="en-US" altLang="ja-JP" dirty="0">
                <a:solidFill>
                  <a:schemeClr val="bg1"/>
                </a:solidFill>
              </a:rPr>
              <a:t>)</a:t>
            </a:r>
            <a:endParaRPr kumimoji="1" lang="ja-JP" altLang="en-US" dirty="0">
              <a:solidFill>
                <a:schemeClr val="bg1"/>
              </a:solidFill>
            </a:endParaRPr>
          </a:p>
        </p:txBody>
      </p:sp>
      <p:sp>
        <p:nvSpPr>
          <p:cNvPr id="3" name="正方形/長方形 2"/>
          <p:cNvSpPr/>
          <p:nvPr/>
        </p:nvSpPr>
        <p:spPr>
          <a:xfrm>
            <a:off x="738908" y="1214548"/>
            <a:ext cx="8139271" cy="5588760"/>
          </a:xfrm>
          <a:prstGeom prst="rect">
            <a:avLst/>
          </a:prstGeom>
        </p:spPr>
        <p:txBody>
          <a:bodyPr wrap="square">
            <a:spAutoFit/>
          </a:bodyPr>
          <a:lstStyle/>
          <a:p>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味覚</a:t>
            </a:r>
            <a:r>
              <a:rPr lang="ja-JP" altLang="ja-JP"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・嗅覚異常</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約</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3</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割</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（女性に多い）</a:t>
            </a:r>
            <a:endParaRPr lang="ja-JP"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重症化</a:t>
            </a:r>
            <a:r>
              <a:rPr lang="ja-JP" altLang="en-US"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率</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60</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歳未満</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0.3%</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60</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歳以上</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8.5%</a:t>
            </a:r>
          </a:p>
          <a:p>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死亡率</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60</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歳未満</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0.06%</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60</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歳以上</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5.7%</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（高齢者ほど高い）</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　（一般にウイルスに感染した細胞は</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ウイルスを除去する機能を持つ</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　　インターフェロン</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INF</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を産生する。</a:t>
            </a:r>
            <a:r>
              <a:rPr lang="ja-JP" altLang="en-US" sz="210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新型コロナウイルスに感染し</a:t>
            </a:r>
            <a:endParaRPr lang="en-US" altLang="ja-JP" sz="210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た高齢者の細胞は</a:t>
            </a:r>
            <a:r>
              <a:rPr lang="en-US" altLang="ja-JP" sz="210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INF</a:t>
            </a:r>
            <a:r>
              <a:rPr lang="ja-JP" altLang="en-US" sz="2101"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を産生する力が弱い</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人口</a:t>
            </a:r>
            <a:r>
              <a:rPr lang="en-US" altLang="ja-JP"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100</a:t>
            </a:r>
            <a:r>
              <a:rPr lang="ja-JP" altLang="en-US"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万人あたりの新型コロナウイルスによる</a:t>
            </a:r>
            <a:r>
              <a:rPr lang="ja-JP" altLang="ja-JP"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死亡</a:t>
            </a:r>
            <a:r>
              <a:rPr lang="ja-JP" altLang="en-US"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数</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　　日本</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1.5</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人、ドイツ</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1.3</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人、イタリア</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5.0</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人、英国</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10.1</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人、米国</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20.6</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人</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重症化</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肺炎</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、深部静脈血栓症、心筋炎、不整脈など）</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ja-JP"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のリスク因子</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：基礎疾患のある人、肥満</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endParaRPr lang="ja-JP"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a:latin typeface="Times New Roman" panose="02020603050405020304" pitchFamily="18" charset="0"/>
                <a:ea typeface="MS PGothic" panose="020B0600070205080204" pitchFamily="34" charset="-128"/>
                <a:cs typeface="Times New Roman" panose="02020603050405020304" pitchFamily="18" charset="0"/>
              </a:rPr>
              <a:t>・</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a:t>
            </a:r>
            <a:r>
              <a:rPr lang="ja-JP" altLang="en-US" sz="2101">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小児</a:t>
            </a:r>
            <a:r>
              <a:rPr lang="ja-JP" altLang="en-US"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の</a:t>
            </a:r>
            <a:r>
              <a:rPr lang="ja-JP" altLang="ja-JP" sz="210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後遺症</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：疲労感</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(84%)</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、頭痛</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(78%)</a:t>
            </a:r>
            <a:r>
              <a:rPr lang="ja-JP" altLang="ja-JP" sz="2101" dirty="0">
                <a:latin typeface="Times New Roman" panose="02020603050405020304" pitchFamily="18" charset="0"/>
                <a:ea typeface="MS PGothic" panose="020B0600070205080204" pitchFamily="34" charset="-128"/>
                <a:cs typeface="Times New Roman" panose="02020603050405020304" pitchFamily="18" charset="0"/>
              </a:rPr>
              <a:t>、</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嗅覚消失</a:t>
            </a:r>
            <a:r>
              <a:rPr lang="en-US" altLang="ja-JP" sz="2101" dirty="0">
                <a:latin typeface="Times New Roman" panose="02020603050405020304" pitchFamily="18" charset="0"/>
                <a:ea typeface="MS PGothic" panose="020B0600070205080204" pitchFamily="34" charset="-128"/>
                <a:cs typeface="Times New Roman" panose="02020603050405020304" pitchFamily="18" charset="0"/>
              </a:rPr>
              <a:t> (78%)</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など。</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a:p>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　　　　　　　　長期間にわたる</a:t>
            </a:r>
            <a:r>
              <a:rPr lang="ja-JP" altLang="en-US" sz="2101">
                <a:latin typeface="Times New Roman" panose="02020603050405020304" pitchFamily="18" charset="0"/>
                <a:ea typeface="MS PGothic" panose="020B0600070205080204" pitchFamily="34" charset="-128"/>
                <a:cs typeface="Times New Roman" panose="02020603050405020304" pitchFamily="18" charset="0"/>
              </a:rPr>
              <a:t>ことは比較的少ない</a:t>
            </a:r>
            <a:r>
              <a:rPr lang="ja-JP" altLang="en-US" sz="2101" dirty="0">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2101" dirty="0">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1634648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691</TotalTime>
  <Words>2610</Words>
  <Application>Microsoft Office PowerPoint</Application>
  <PresentationFormat>画面に合わせる (4:3)</PresentationFormat>
  <Paragraphs>266</Paragraphs>
  <Slides>22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ＭＳ Ｐゴシック</vt:lpstr>
      <vt:lpstr>ＭＳ Ｐゴシック</vt:lpstr>
      <vt:lpstr>ＭＳ ゴシック</vt:lpstr>
      <vt:lpstr>ＭＳ ゴシック</vt:lpstr>
      <vt:lpstr>游ゴシック</vt:lpstr>
      <vt:lpstr>游ゴシック Light</vt:lpstr>
      <vt:lpstr>Arial</vt:lpstr>
      <vt:lpstr>Calibri</vt:lpstr>
      <vt:lpstr>Times New Roman</vt:lpstr>
      <vt:lpstr>Office テーマ</vt:lpstr>
      <vt:lpstr>    　 こどもの新型コロナウイルス感染症 現状と課題</vt:lpstr>
      <vt:lpstr>新型コロナウイルス感染症 （成人と子ども）</vt:lpstr>
      <vt:lpstr>新型コロナウイルス(COVID-19)</vt:lpstr>
      <vt:lpstr>感染症法の対象となる感染症の分類</vt:lpstr>
      <vt:lpstr>新型コロナウイルス(COVID-19) の構造</vt:lpstr>
      <vt:lpstr>新型コロナウイルス(COVID-19)の 細胞内への侵入経路</vt:lpstr>
      <vt:lpstr>インターフェロンINFはウイルス蛋白の 合成を抑制し･ウイルスを分解する （抗ウイルス作用）</vt:lpstr>
      <vt:lpstr>新型コロナウイルス(COVID-19)</vt:lpstr>
      <vt:lpstr>新型コロナウイルス(COVID-19)</vt:lpstr>
      <vt:lpstr>新型コロナウイルス(COVID-19)の予防</vt:lpstr>
      <vt:lpstr>新型コロナウイルス(C0VID-19) 感染の重症化率 （30歳代を1とした時）</vt:lpstr>
      <vt:lpstr>新型コロナウイルス(COVID-19)感染 の重症化の要因</vt:lpstr>
      <vt:lpstr>小児の新型コロナウイルス感染</vt:lpstr>
      <vt:lpstr>小児の新型コロナウイルス感染時に 注意すべきポイント</vt:lpstr>
      <vt:lpstr>小児の新型コロナウイルス感染時の 介護のポイント (1)</vt:lpstr>
      <vt:lpstr>小児の新型コロナウイルス感染時の 介護のポイント (2)</vt:lpstr>
      <vt:lpstr>小児の新型コロナウイルス感染 夏からは子ども同士の感染が増加</vt:lpstr>
      <vt:lpstr>新型コロナウイルス感染症流行の中で 子どもが注意すべき点（医療的観点から）</vt:lpstr>
      <vt:lpstr>予防接種（ワクチン）について</vt:lpstr>
      <vt:lpstr>予防接種により免疫を獲得する機序</vt:lpstr>
      <vt:lpstr>ワクチンの基本的分類</vt:lpstr>
      <vt:lpstr>免疫能を持続させるために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特別企画３ 子どもから若年成人までの新たな健診体制の構築を目指して</dc:title>
  <dc:creator>五十嵐隆</dc:creator>
  <cp:lastModifiedBy>nippo3</cp:lastModifiedBy>
  <cp:revision>83</cp:revision>
  <cp:lastPrinted>2021-10-14T02:33:21Z</cp:lastPrinted>
  <dcterms:created xsi:type="dcterms:W3CDTF">2020-08-09T07:12:13Z</dcterms:created>
  <dcterms:modified xsi:type="dcterms:W3CDTF">2021-10-26T00:03:51Z</dcterms:modified>
</cp:coreProperties>
</file>